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sldIdLst>
    <p:sldId id="432" r:id="rId2"/>
    <p:sldId id="262" r:id="rId3"/>
    <p:sldId id="392" r:id="rId4"/>
    <p:sldId id="448" r:id="rId5"/>
    <p:sldId id="427" r:id="rId6"/>
    <p:sldId id="393" r:id="rId7"/>
    <p:sldId id="426" r:id="rId8"/>
    <p:sldId id="376" r:id="rId9"/>
    <p:sldId id="460" r:id="rId10"/>
    <p:sldId id="461" r:id="rId11"/>
    <p:sldId id="446" r:id="rId12"/>
    <p:sldId id="423" r:id="rId13"/>
    <p:sldId id="441" r:id="rId14"/>
    <p:sldId id="440" r:id="rId15"/>
    <p:sldId id="449" r:id="rId16"/>
    <p:sldId id="442" r:id="rId17"/>
    <p:sldId id="425" r:id="rId18"/>
    <p:sldId id="444" r:id="rId19"/>
    <p:sldId id="463" r:id="rId20"/>
    <p:sldId id="454" r:id="rId21"/>
    <p:sldId id="453" r:id="rId22"/>
    <p:sldId id="434" r:id="rId23"/>
    <p:sldId id="450" r:id="rId24"/>
    <p:sldId id="443" r:id="rId25"/>
    <p:sldId id="459" r:id="rId26"/>
    <p:sldId id="412" r:id="rId27"/>
    <p:sldId id="416" r:id="rId28"/>
    <p:sldId id="464" r:id="rId29"/>
    <p:sldId id="456" r:id="rId30"/>
    <p:sldId id="435" r:id="rId31"/>
    <p:sldId id="455" r:id="rId32"/>
    <p:sldId id="465" r:id="rId33"/>
    <p:sldId id="458" r:id="rId34"/>
    <p:sldId id="421" r:id="rId35"/>
    <p:sldId id="447" r:id="rId36"/>
    <p:sldId id="438" r:id="rId37"/>
    <p:sldId id="401" r:id="rId38"/>
    <p:sldId id="394" r:id="rId39"/>
    <p:sldId id="396" r:id="rId40"/>
    <p:sldId id="402" r:id="rId41"/>
    <p:sldId id="403" r:id="rId42"/>
    <p:sldId id="368" r:id="rId43"/>
    <p:sldId id="383" r:id="rId44"/>
    <p:sldId id="462" r:id="rId45"/>
    <p:sldId id="382" r:id="rId46"/>
    <p:sldId id="387" r:id="rId47"/>
    <p:sldId id="457" r:id="rId48"/>
    <p:sldId id="406" r:id="rId49"/>
    <p:sldId id="439" r:id="rId50"/>
  </p:sldIdLst>
  <p:sldSz cx="9602788" cy="6858000"/>
  <p:notesSz cx="6735763" cy="98663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A0000"/>
    <a:srgbClr val="000090"/>
    <a:srgbClr val="FF6699"/>
    <a:srgbClr val="FF0066"/>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61" autoAdjust="0"/>
    <p:restoredTop sz="88116" autoAdjust="0"/>
  </p:normalViewPr>
  <p:slideViewPr>
    <p:cSldViewPr>
      <p:cViewPr varScale="1">
        <p:scale>
          <a:sx n="69" d="100"/>
          <a:sy n="69" d="100"/>
        </p:scale>
        <p:origin x="-1326" y="-108"/>
      </p:cViewPr>
      <p:guideLst>
        <p:guide orient="horz" pos="2160"/>
        <p:guide pos="3025"/>
      </p:guideLst>
    </p:cSldViewPr>
  </p:slideViewPr>
  <p:notesTextViewPr>
    <p:cViewPr>
      <p:scale>
        <a:sx n="100" d="100"/>
        <a:sy n="100" d="100"/>
      </p:scale>
      <p:origin x="0" y="0"/>
    </p:cViewPr>
  </p:notesTextViewPr>
  <p:sorterViewPr>
    <p:cViewPr>
      <p:scale>
        <a:sx n="75" d="100"/>
        <a:sy n="75" d="100"/>
      </p:scale>
      <p:origin x="0" y="335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20F186-771F-574A-93A7-DC304B76EC90}" type="doc">
      <dgm:prSet loTypeId="urn:microsoft.com/office/officeart/2005/8/layout/hierarchy6" loCatId="" qsTypeId="urn:microsoft.com/office/officeart/2005/8/quickstyle/simple4" qsCatId="simple" csTypeId="urn:microsoft.com/office/officeart/2005/8/colors/accent1_2" csCatId="accent1" phldr="1"/>
      <dgm:spPr/>
      <dgm:t>
        <a:bodyPr/>
        <a:lstStyle/>
        <a:p>
          <a:endParaRPr lang="en-US"/>
        </a:p>
      </dgm:t>
    </dgm:pt>
    <dgm:pt modelId="{DF363179-BAE8-1E41-8F17-0516BDE4F4EE}">
      <dgm:prSet phldrT="[Text]" custT="1"/>
      <dgm:spPr>
        <a:solidFill>
          <a:srgbClr val="2C69B2"/>
        </a:solidFill>
        <a:effectLst/>
      </dgm:spPr>
      <dgm:t>
        <a:bodyPr/>
        <a:lstStyle/>
        <a:p>
          <a:r>
            <a:rPr lang="en-US" sz="1500" dirty="0" smtClean="0">
              <a:latin typeface="+mn-lt"/>
              <a:cs typeface="Arial" pitchFamily="34" charset="0"/>
            </a:rPr>
            <a:t>Legislative Law</a:t>
          </a:r>
          <a:endParaRPr lang="en-US" sz="1500" dirty="0">
            <a:latin typeface="+mn-lt"/>
            <a:cs typeface="Arial" pitchFamily="34" charset="0"/>
          </a:endParaRPr>
        </a:p>
      </dgm:t>
    </dgm:pt>
    <dgm:pt modelId="{02FA32CD-E206-CC45-ACC5-A42890A87175}" type="parTrans" cxnId="{B41A8719-5769-1B49-94BA-A4EFE335C39C}">
      <dgm:prSet/>
      <dgm:spPr/>
      <dgm:t>
        <a:bodyPr/>
        <a:lstStyle/>
        <a:p>
          <a:endParaRPr lang="en-US">
            <a:latin typeface="+mn-lt"/>
          </a:endParaRPr>
        </a:p>
      </dgm:t>
    </dgm:pt>
    <dgm:pt modelId="{613FD670-0D66-D845-815C-1F20973F14EF}" type="sibTrans" cxnId="{B41A8719-5769-1B49-94BA-A4EFE335C39C}">
      <dgm:prSet/>
      <dgm:spPr/>
      <dgm:t>
        <a:bodyPr/>
        <a:lstStyle/>
        <a:p>
          <a:endParaRPr lang="en-US">
            <a:latin typeface="+mn-lt"/>
          </a:endParaRPr>
        </a:p>
      </dgm:t>
    </dgm:pt>
    <dgm:pt modelId="{F0BF5F48-7719-0142-B824-1850CC4D62EB}">
      <dgm:prSet phldrT="[Text]" custT="1"/>
      <dgm:spPr>
        <a:solidFill>
          <a:srgbClr val="2C69B2"/>
        </a:solidFill>
        <a:effectLst/>
      </dgm:spPr>
      <dgm:t>
        <a:bodyPr/>
        <a:lstStyle/>
        <a:p>
          <a:r>
            <a:rPr lang="en-US" sz="1500" dirty="0" smtClean="0">
              <a:latin typeface="+mn-lt"/>
              <a:cs typeface="Arial" pitchFamily="34" charset="0"/>
            </a:rPr>
            <a:t>Administrative law</a:t>
          </a:r>
          <a:endParaRPr lang="en-US" sz="1500" dirty="0">
            <a:latin typeface="+mn-lt"/>
            <a:cs typeface="Arial" pitchFamily="34" charset="0"/>
          </a:endParaRPr>
        </a:p>
      </dgm:t>
    </dgm:pt>
    <dgm:pt modelId="{A71414BA-D60A-894F-923C-EF55115E5F13}" type="parTrans" cxnId="{88E016C9-2106-7F44-9BF3-D509C7B9952A}">
      <dgm:prSet/>
      <dgm:spPr/>
      <dgm:t>
        <a:bodyPr/>
        <a:lstStyle/>
        <a:p>
          <a:endParaRPr lang="en-US">
            <a:latin typeface="+mn-lt"/>
          </a:endParaRPr>
        </a:p>
      </dgm:t>
    </dgm:pt>
    <dgm:pt modelId="{E8CF406D-B923-3A48-8F0D-8B8B0C9F5AD3}" type="sibTrans" cxnId="{88E016C9-2106-7F44-9BF3-D509C7B9952A}">
      <dgm:prSet/>
      <dgm:spPr/>
      <dgm:t>
        <a:bodyPr/>
        <a:lstStyle/>
        <a:p>
          <a:endParaRPr lang="en-US">
            <a:latin typeface="+mn-lt"/>
          </a:endParaRPr>
        </a:p>
      </dgm:t>
    </dgm:pt>
    <dgm:pt modelId="{389A282F-302E-504F-A973-FB2D76B93FC6}">
      <dgm:prSet phldrT="[Text]" custT="1"/>
      <dgm:spPr>
        <a:solidFill>
          <a:srgbClr val="2C69B2"/>
        </a:solidFill>
        <a:effectLst/>
      </dgm:spPr>
      <dgm:t>
        <a:bodyPr/>
        <a:lstStyle/>
        <a:p>
          <a:r>
            <a:rPr lang="en-US" sz="1500" dirty="0" smtClean="0">
              <a:latin typeface="+mn-lt"/>
              <a:cs typeface="Arial" pitchFamily="34" charset="0"/>
            </a:rPr>
            <a:t>Mutual rules, e.g. Stock Exchange or Banker Association rules </a:t>
          </a:r>
          <a:endParaRPr lang="en-US" sz="1500" dirty="0">
            <a:latin typeface="+mn-lt"/>
            <a:cs typeface="Arial" pitchFamily="34" charset="0"/>
          </a:endParaRPr>
        </a:p>
      </dgm:t>
    </dgm:pt>
    <dgm:pt modelId="{0E651560-EF8E-E84C-95C9-3CDD5DD23967}" type="parTrans" cxnId="{CF0CA2AD-4D88-0A4A-977C-4DA7DD9B30EB}">
      <dgm:prSet/>
      <dgm:spPr/>
      <dgm:t>
        <a:bodyPr/>
        <a:lstStyle/>
        <a:p>
          <a:endParaRPr lang="en-US">
            <a:latin typeface="+mn-lt"/>
          </a:endParaRPr>
        </a:p>
      </dgm:t>
    </dgm:pt>
    <dgm:pt modelId="{588693DE-063B-0049-BCBF-D2B770917EDE}" type="sibTrans" cxnId="{CF0CA2AD-4D88-0A4A-977C-4DA7DD9B30EB}">
      <dgm:prSet/>
      <dgm:spPr/>
      <dgm:t>
        <a:bodyPr/>
        <a:lstStyle/>
        <a:p>
          <a:endParaRPr lang="en-US">
            <a:latin typeface="+mn-lt"/>
          </a:endParaRPr>
        </a:p>
      </dgm:t>
    </dgm:pt>
    <dgm:pt modelId="{7944F087-370A-7A45-A158-F36D0DEC7E75}">
      <dgm:prSet phldrT="[Text]" custT="1"/>
      <dgm:spPr>
        <a:solidFill>
          <a:srgbClr val="2C69B2"/>
        </a:solidFill>
        <a:effectLst/>
      </dgm:spPr>
      <dgm:t>
        <a:bodyPr/>
        <a:lstStyle/>
        <a:p>
          <a:r>
            <a:rPr lang="en-US" sz="1500" dirty="0" smtClean="0">
              <a:latin typeface="+mn-lt"/>
              <a:cs typeface="Arial" pitchFamily="34" charset="0"/>
            </a:rPr>
            <a:t>Due Process and Bureaucratic practice </a:t>
          </a:r>
          <a:endParaRPr lang="en-US" sz="1500" dirty="0">
            <a:latin typeface="+mn-lt"/>
            <a:cs typeface="Arial" pitchFamily="34" charset="0"/>
          </a:endParaRPr>
        </a:p>
      </dgm:t>
    </dgm:pt>
    <dgm:pt modelId="{1E843F5C-1388-364E-8E02-8F011DFFEE88}" type="parTrans" cxnId="{ED098B6C-F8E6-FA4B-8B34-44D52FB9B30F}">
      <dgm:prSet/>
      <dgm:spPr/>
      <dgm:t>
        <a:bodyPr/>
        <a:lstStyle/>
        <a:p>
          <a:endParaRPr lang="en-US">
            <a:latin typeface="+mn-lt"/>
          </a:endParaRPr>
        </a:p>
      </dgm:t>
    </dgm:pt>
    <dgm:pt modelId="{CAE0EABA-6811-BE49-90F0-399A750FCB1D}" type="sibTrans" cxnId="{ED098B6C-F8E6-FA4B-8B34-44D52FB9B30F}">
      <dgm:prSet/>
      <dgm:spPr/>
      <dgm:t>
        <a:bodyPr/>
        <a:lstStyle/>
        <a:p>
          <a:endParaRPr lang="en-US">
            <a:latin typeface="+mn-lt"/>
          </a:endParaRPr>
        </a:p>
      </dgm:t>
    </dgm:pt>
    <dgm:pt modelId="{759D5A2E-C4C7-1949-B841-A3C186B195F0}">
      <dgm:prSet phldrT="[Text]" custT="1"/>
      <dgm:spPr>
        <a:solidFill>
          <a:srgbClr val="2C69B2"/>
        </a:solidFill>
        <a:effectLst/>
      </dgm:spPr>
      <dgm:t>
        <a:bodyPr/>
        <a:lstStyle/>
        <a:p>
          <a:r>
            <a:rPr lang="en-US" sz="1500" dirty="0" smtClean="0">
              <a:latin typeface="+mn-lt"/>
              <a:cs typeface="Arial" pitchFamily="34" charset="0"/>
            </a:rPr>
            <a:t>Standards – definition,</a:t>
          </a:r>
        </a:p>
        <a:p>
          <a:r>
            <a:rPr lang="en-US" sz="1500" dirty="0" smtClean="0">
              <a:latin typeface="+mn-lt"/>
              <a:cs typeface="Arial" pitchFamily="34" charset="0"/>
            </a:rPr>
            <a:t>e.g. LEI</a:t>
          </a:r>
          <a:endParaRPr lang="en-US" sz="1500" dirty="0">
            <a:latin typeface="+mn-lt"/>
            <a:cs typeface="Arial" pitchFamily="34" charset="0"/>
          </a:endParaRPr>
        </a:p>
      </dgm:t>
    </dgm:pt>
    <dgm:pt modelId="{07689D1F-5FED-FB48-8E3B-BE8BD04E2CAD}" type="parTrans" cxnId="{46E78008-06F0-C444-8B42-F9D5F07C6734}">
      <dgm:prSet/>
      <dgm:spPr/>
      <dgm:t>
        <a:bodyPr/>
        <a:lstStyle/>
        <a:p>
          <a:endParaRPr lang="en-US">
            <a:latin typeface="+mn-lt"/>
          </a:endParaRPr>
        </a:p>
      </dgm:t>
    </dgm:pt>
    <dgm:pt modelId="{ACCE28E0-A24A-8B44-A901-64B8C47210DD}" type="sibTrans" cxnId="{46E78008-06F0-C444-8B42-F9D5F07C6734}">
      <dgm:prSet/>
      <dgm:spPr/>
      <dgm:t>
        <a:bodyPr/>
        <a:lstStyle/>
        <a:p>
          <a:endParaRPr lang="en-US">
            <a:latin typeface="+mn-lt"/>
          </a:endParaRPr>
        </a:p>
      </dgm:t>
    </dgm:pt>
    <dgm:pt modelId="{CB845C76-E4C0-3A4D-BADD-81534DE2BC39}">
      <dgm:prSet phldrT="[Text]"/>
      <dgm:spPr>
        <a:solidFill>
          <a:schemeClr val="accent1">
            <a:lumMod val="20000"/>
            <a:lumOff val="80000"/>
          </a:schemeClr>
        </a:solidFill>
        <a:ln>
          <a:noFill/>
        </a:ln>
        <a:effectLst/>
      </dgm:spPr>
      <dgm:t>
        <a:bodyPr/>
        <a:lstStyle/>
        <a:p>
          <a:pPr algn="l"/>
          <a:r>
            <a:rPr lang="en-US" dirty="0" smtClean="0">
              <a:latin typeface="+mn-lt"/>
              <a:cs typeface="Arial" pitchFamily="34" charset="0"/>
            </a:rPr>
            <a:t>Highest law, but subject to interpretation, not enforceable abroad</a:t>
          </a:r>
          <a:endParaRPr lang="en-US" dirty="0">
            <a:latin typeface="+mn-lt"/>
            <a:cs typeface="Arial" pitchFamily="34" charset="0"/>
          </a:endParaRPr>
        </a:p>
      </dgm:t>
    </dgm:pt>
    <dgm:pt modelId="{5D2E5C5F-B82C-5C4F-9334-9741F962C1C1}" type="parTrans" cxnId="{54FBCE56-FF1C-BF4C-B66E-03C21F436D87}">
      <dgm:prSet/>
      <dgm:spPr/>
      <dgm:t>
        <a:bodyPr/>
        <a:lstStyle/>
        <a:p>
          <a:endParaRPr lang="en-US">
            <a:latin typeface="+mn-lt"/>
          </a:endParaRPr>
        </a:p>
      </dgm:t>
    </dgm:pt>
    <dgm:pt modelId="{02A01E67-71F4-4B47-9827-453A41E28F46}" type="sibTrans" cxnId="{54FBCE56-FF1C-BF4C-B66E-03C21F436D87}">
      <dgm:prSet/>
      <dgm:spPr/>
      <dgm:t>
        <a:bodyPr/>
        <a:lstStyle/>
        <a:p>
          <a:endParaRPr lang="en-US">
            <a:latin typeface="+mn-lt"/>
          </a:endParaRPr>
        </a:p>
      </dgm:t>
    </dgm:pt>
    <dgm:pt modelId="{481564EB-A201-CA43-8645-7BE27F10A7AE}">
      <dgm:prSet phldrT="[Text]"/>
      <dgm:spPr>
        <a:solidFill>
          <a:schemeClr val="accent1">
            <a:lumMod val="20000"/>
            <a:lumOff val="80000"/>
          </a:schemeClr>
        </a:solidFill>
        <a:ln>
          <a:noFill/>
        </a:ln>
      </dgm:spPr>
      <dgm:t>
        <a:bodyPr/>
        <a:lstStyle/>
        <a:p>
          <a:pPr algn="l"/>
          <a:r>
            <a:rPr lang="en-US" dirty="0" smtClean="0">
              <a:latin typeface="+mn-lt"/>
              <a:cs typeface="Arial" pitchFamily="34" charset="0"/>
            </a:rPr>
            <a:t>Can be arbitrary and conflicting due to implementation by different agencies</a:t>
          </a:r>
          <a:endParaRPr lang="en-US" dirty="0">
            <a:latin typeface="+mn-lt"/>
            <a:cs typeface="Arial" pitchFamily="34" charset="0"/>
          </a:endParaRPr>
        </a:p>
      </dgm:t>
    </dgm:pt>
    <dgm:pt modelId="{D0533FDF-62C7-7048-BC0D-AD79485BEA8E}" type="parTrans" cxnId="{254357C9-9B88-944D-AAA9-22EA9EBEEC41}">
      <dgm:prSet/>
      <dgm:spPr/>
      <dgm:t>
        <a:bodyPr/>
        <a:lstStyle/>
        <a:p>
          <a:endParaRPr lang="en-US">
            <a:latin typeface="+mn-lt"/>
          </a:endParaRPr>
        </a:p>
      </dgm:t>
    </dgm:pt>
    <dgm:pt modelId="{BD33DE67-FBE4-D44D-A7ED-08F571B48C9D}" type="sibTrans" cxnId="{254357C9-9B88-944D-AAA9-22EA9EBEEC41}">
      <dgm:prSet/>
      <dgm:spPr/>
      <dgm:t>
        <a:bodyPr/>
        <a:lstStyle/>
        <a:p>
          <a:endParaRPr lang="en-US">
            <a:latin typeface="+mn-lt"/>
          </a:endParaRPr>
        </a:p>
      </dgm:t>
    </dgm:pt>
    <dgm:pt modelId="{D2BE5A9A-1103-9A4E-9ED6-99F1004CF17B}">
      <dgm:prSet phldrT="[Text]"/>
      <dgm:spPr>
        <a:solidFill>
          <a:schemeClr val="accent1">
            <a:lumMod val="20000"/>
            <a:lumOff val="80000"/>
          </a:schemeClr>
        </a:solidFill>
        <a:ln>
          <a:noFill/>
        </a:ln>
      </dgm:spPr>
      <dgm:t>
        <a:bodyPr/>
        <a:lstStyle/>
        <a:p>
          <a:pPr algn="l"/>
          <a:r>
            <a:rPr lang="en-US" dirty="0" smtClean="0">
              <a:latin typeface="+mn-lt"/>
              <a:cs typeface="Arial" pitchFamily="34" charset="0"/>
            </a:rPr>
            <a:t>If basic contract of rights not stable, financial derivatives unstable</a:t>
          </a:r>
          <a:endParaRPr lang="en-US" dirty="0">
            <a:latin typeface="+mn-lt"/>
            <a:cs typeface="Arial" pitchFamily="34" charset="0"/>
          </a:endParaRPr>
        </a:p>
      </dgm:t>
    </dgm:pt>
    <dgm:pt modelId="{F0F02611-02F0-BD43-96A4-E58BCB2D317F}" type="parTrans" cxnId="{0B9FCED3-EBF3-8148-80B1-ED3D0AF16537}">
      <dgm:prSet/>
      <dgm:spPr/>
      <dgm:t>
        <a:bodyPr/>
        <a:lstStyle/>
        <a:p>
          <a:endParaRPr lang="en-US">
            <a:latin typeface="+mn-lt"/>
          </a:endParaRPr>
        </a:p>
      </dgm:t>
    </dgm:pt>
    <dgm:pt modelId="{D9F0B779-EA8A-EE43-B734-25347B060FB1}" type="sibTrans" cxnId="{0B9FCED3-EBF3-8148-80B1-ED3D0AF16537}">
      <dgm:prSet/>
      <dgm:spPr/>
      <dgm:t>
        <a:bodyPr/>
        <a:lstStyle/>
        <a:p>
          <a:endParaRPr lang="en-US">
            <a:latin typeface="+mn-lt"/>
          </a:endParaRPr>
        </a:p>
      </dgm:t>
    </dgm:pt>
    <dgm:pt modelId="{4B4369CD-4E24-6E4E-9561-9F2803D99113}">
      <dgm:prSet phldrT="[Text]" custT="1"/>
      <dgm:spPr>
        <a:solidFill>
          <a:srgbClr val="2C69B2"/>
        </a:solidFill>
        <a:effectLst/>
      </dgm:spPr>
      <dgm:t>
        <a:bodyPr/>
        <a:lstStyle/>
        <a:p>
          <a:r>
            <a:rPr lang="en-US" sz="1500" dirty="0" smtClean="0">
              <a:latin typeface="+mn-lt"/>
              <a:cs typeface="Arial" pitchFamily="34" charset="0"/>
            </a:rPr>
            <a:t>Private rules, e.g. ISDA Contract</a:t>
          </a:r>
          <a:endParaRPr lang="en-US" sz="1500" dirty="0">
            <a:latin typeface="+mn-lt"/>
            <a:cs typeface="Arial" pitchFamily="34" charset="0"/>
          </a:endParaRPr>
        </a:p>
      </dgm:t>
    </dgm:pt>
    <dgm:pt modelId="{AC3B566B-E184-394C-A312-23AB415F6FE2}" type="sibTrans" cxnId="{00607476-6373-894B-A420-30D37A16E829}">
      <dgm:prSet/>
      <dgm:spPr/>
      <dgm:t>
        <a:bodyPr/>
        <a:lstStyle/>
        <a:p>
          <a:endParaRPr lang="en-US">
            <a:latin typeface="+mn-lt"/>
          </a:endParaRPr>
        </a:p>
      </dgm:t>
    </dgm:pt>
    <dgm:pt modelId="{8B40ADD9-59A9-FE47-B25E-1A262596C9F6}" type="parTrans" cxnId="{00607476-6373-894B-A420-30D37A16E829}">
      <dgm:prSet/>
      <dgm:spPr/>
      <dgm:t>
        <a:bodyPr/>
        <a:lstStyle/>
        <a:p>
          <a:endParaRPr lang="en-US">
            <a:latin typeface="+mn-lt"/>
          </a:endParaRPr>
        </a:p>
      </dgm:t>
    </dgm:pt>
    <dgm:pt modelId="{D217B054-D731-8D4E-B25E-E9C77CC95BF5}" type="pres">
      <dgm:prSet presAssocID="{E920F186-771F-574A-93A7-DC304B76EC90}" presName="mainComposite" presStyleCnt="0">
        <dgm:presLayoutVars>
          <dgm:chPref val="1"/>
          <dgm:dir/>
          <dgm:animOne val="branch"/>
          <dgm:animLvl val="lvl"/>
          <dgm:resizeHandles val="exact"/>
        </dgm:presLayoutVars>
      </dgm:prSet>
      <dgm:spPr/>
      <dgm:t>
        <a:bodyPr/>
        <a:lstStyle/>
        <a:p>
          <a:endParaRPr lang="en-US"/>
        </a:p>
      </dgm:t>
    </dgm:pt>
    <dgm:pt modelId="{3828E3EF-0A91-FA4A-93BC-62AFA2685888}" type="pres">
      <dgm:prSet presAssocID="{E920F186-771F-574A-93A7-DC304B76EC90}" presName="hierFlow" presStyleCnt="0"/>
      <dgm:spPr/>
    </dgm:pt>
    <dgm:pt modelId="{E8A1A215-75DF-1541-84D2-C03A63008096}" type="pres">
      <dgm:prSet presAssocID="{E920F186-771F-574A-93A7-DC304B76EC90}" presName="firstBuf" presStyleCnt="0"/>
      <dgm:spPr/>
    </dgm:pt>
    <dgm:pt modelId="{B317E7A6-40B0-DE48-A87A-D830FEA66CD7}" type="pres">
      <dgm:prSet presAssocID="{E920F186-771F-574A-93A7-DC304B76EC90}" presName="hierChild1" presStyleCnt="0">
        <dgm:presLayoutVars>
          <dgm:chPref val="1"/>
          <dgm:animOne val="branch"/>
          <dgm:animLvl val="lvl"/>
        </dgm:presLayoutVars>
      </dgm:prSet>
      <dgm:spPr/>
    </dgm:pt>
    <dgm:pt modelId="{D77CC66D-7AFF-0148-9D1D-96A0F64031E2}" type="pres">
      <dgm:prSet presAssocID="{DF363179-BAE8-1E41-8F17-0516BDE4F4EE}" presName="Name14" presStyleCnt="0"/>
      <dgm:spPr/>
    </dgm:pt>
    <dgm:pt modelId="{4B286B7F-A22B-AD4F-AE40-18F4D3B2A36F}" type="pres">
      <dgm:prSet presAssocID="{DF363179-BAE8-1E41-8F17-0516BDE4F4EE}" presName="level1Shape" presStyleLbl="node0" presStyleIdx="0" presStyleCnt="1">
        <dgm:presLayoutVars>
          <dgm:chPref val="3"/>
        </dgm:presLayoutVars>
      </dgm:prSet>
      <dgm:spPr/>
      <dgm:t>
        <a:bodyPr/>
        <a:lstStyle/>
        <a:p>
          <a:endParaRPr lang="en-US"/>
        </a:p>
      </dgm:t>
    </dgm:pt>
    <dgm:pt modelId="{8F3871A6-32A7-A24B-9946-92CD1C4D9594}" type="pres">
      <dgm:prSet presAssocID="{DF363179-BAE8-1E41-8F17-0516BDE4F4EE}" presName="hierChild2" presStyleCnt="0"/>
      <dgm:spPr/>
    </dgm:pt>
    <dgm:pt modelId="{19E6A345-F344-7543-9160-74F38D9AE3E9}" type="pres">
      <dgm:prSet presAssocID="{A71414BA-D60A-894F-923C-EF55115E5F13}" presName="Name19" presStyleLbl="parChTrans1D2" presStyleIdx="0" presStyleCnt="2"/>
      <dgm:spPr/>
      <dgm:t>
        <a:bodyPr/>
        <a:lstStyle/>
        <a:p>
          <a:endParaRPr lang="en-US"/>
        </a:p>
      </dgm:t>
    </dgm:pt>
    <dgm:pt modelId="{6E69D94D-D856-E146-92D3-B456A08F7842}" type="pres">
      <dgm:prSet presAssocID="{F0BF5F48-7719-0142-B824-1850CC4D62EB}" presName="Name21" presStyleCnt="0"/>
      <dgm:spPr/>
    </dgm:pt>
    <dgm:pt modelId="{F0C0793C-7F4D-6A4B-AE37-6B7126C5A309}" type="pres">
      <dgm:prSet presAssocID="{F0BF5F48-7719-0142-B824-1850CC4D62EB}" presName="level2Shape" presStyleLbl="node2" presStyleIdx="0" presStyleCnt="2"/>
      <dgm:spPr/>
      <dgm:t>
        <a:bodyPr/>
        <a:lstStyle/>
        <a:p>
          <a:endParaRPr lang="en-US"/>
        </a:p>
      </dgm:t>
    </dgm:pt>
    <dgm:pt modelId="{83CEE524-2E50-8447-BF18-22DF8124381D}" type="pres">
      <dgm:prSet presAssocID="{F0BF5F48-7719-0142-B824-1850CC4D62EB}" presName="hierChild3" presStyleCnt="0"/>
      <dgm:spPr/>
    </dgm:pt>
    <dgm:pt modelId="{96DFD37F-2E73-0041-94CE-6721B0008C00}" type="pres">
      <dgm:prSet presAssocID="{8B40ADD9-59A9-FE47-B25E-1A262596C9F6}" presName="Name19" presStyleLbl="parChTrans1D3" presStyleIdx="0" presStyleCnt="3"/>
      <dgm:spPr/>
      <dgm:t>
        <a:bodyPr/>
        <a:lstStyle/>
        <a:p>
          <a:endParaRPr lang="en-US"/>
        </a:p>
      </dgm:t>
    </dgm:pt>
    <dgm:pt modelId="{746E8868-C460-2948-8ACA-D13D1D503755}" type="pres">
      <dgm:prSet presAssocID="{4B4369CD-4E24-6E4E-9561-9F2803D99113}" presName="Name21" presStyleCnt="0"/>
      <dgm:spPr/>
    </dgm:pt>
    <dgm:pt modelId="{A2292880-854D-404F-99D3-1A871AA1F896}" type="pres">
      <dgm:prSet presAssocID="{4B4369CD-4E24-6E4E-9561-9F2803D99113}" presName="level2Shape" presStyleLbl="node3" presStyleIdx="0" presStyleCnt="3"/>
      <dgm:spPr/>
      <dgm:t>
        <a:bodyPr/>
        <a:lstStyle/>
        <a:p>
          <a:endParaRPr lang="en-US"/>
        </a:p>
      </dgm:t>
    </dgm:pt>
    <dgm:pt modelId="{260CBA68-CA8F-714C-9C6D-E3288DFEFFCB}" type="pres">
      <dgm:prSet presAssocID="{4B4369CD-4E24-6E4E-9561-9F2803D99113}" presName="hierChild3" presStyleCnt="0"/>
      <dgm:spPr/>
    </dgm:pt>
    <dgm:pt modelId="{6E0D2816-54A2-7E4C-90FE-B2E368C90A5C}" type="pres">
      <dgm:prSet presAssocID="{0E651560-EF8E-E84C-95C9-3CDD5DD23967}" presName="Name19" presStyleLbl="parChTrans1D3" presStyleIdx="1" presStyleCnt="3"/>
      <dgm:spPr/>
      <dgm:t>
        <a:bodyPr/>
        <a:lstStyle/>
        <a:p>
          <a:endParaRPr lang="en-US"/>
        </a:p>
      </dgm:t>
    </dgm:pt>
    <dgm:pt modelId="{4EBC7F9B-AB8B-8F41-88AA-C865C982622A}" type="pres">
      <dgm:prSet presAssocID="{389A282F-302E-504F-A973-FB2D76B93FC6}" presName="Name21" presStyleCnt="0"/>
      <dgm:spPr/>
    </dgm:pt>
    <dgm:pt modelId="{856632C4-7C6F-B949-9252-89503A8A4E44}" type="pres">
      <dgm:prSet presAssocID="{389A282F-302E-504F-A973-FB2D76B93FC6}" presName="level2Shape" presStyleLbl="node3" presStyleIdx="1" presStyleCnt="3"/>
      <dgm:spPr/>
      <dgm:t>
        <a:bodyPr/>
        <a:lstStyle/>
        <a:p>
          <a:endParaRPr lang="en-US"/>
        </a:p>
      </dgm:t>
    </dgm:pt>
    <dgm:pt modelId="{6134A61A-36E4-0846-A24A-A94751967BE5}" type="pres">
      <dgm:prSet presAssocID="{389A282F-302E-504F-A973-FB2D76B93FC6}" presName="hierChild3" presStyleCnt="0"/>
      <dgm:spPr/>
    </dgm:pt>
    <dgm:pt modelId="{23F98499-E0BA-1D4D-949B-08325A2A253A}" type="pres">
      <dgm:prSet presAssocID="{1E843F5C-1388-364E-8E02-8F011DFFEE88}" presName="Name19" presStyleLbl="parChTrans1D2" presStyleIdx="1" presStyleCnt="2"/>
      <dgm:spPr/>
      <dgm:t>
        <a:bodyPr/>
        <a:lstStyle/>
        <a:p>
          <a:endParaRPr lang="en-US"/>
        </a:p>
      </dgm:t>
    </dgm:pt>
    <dgm:pt modelId="{3DB677FC-69E6-1C4B-BFCA-872E732F7B79}" type="pres">
      <dgm:prSet presAssocID="{7944F087-370A-7A45-A158-F36D0DEC7E75}" presName="Name21" presStyleCnt="0"/>
      <dgm:spPr/>
    </dgm:pt>
    <dgm:pt modelId="{90EA9FF1-C828-444B-BADC-62CF2E130934}" type="pres">
      <dgm:prSet presAssocID="{7944F087-370A-7A45-A158-F36D0DEC7E75}" presName="level2Shape" presStyleLbl="node2" presStyleIdx="1" presStyleCnt="2"/>
      <dgm:spPr/>
      <dgm:t>
        <a:bodyPr/>
        <a:lstStyle/>
        <a:p>
          <a:endParaRPr lang="en-US"/>
        </a:p>
      </dgm:t>
    </dgm:pt>
    <dgm:pt modelId="{F52ED6D1-89AF-804A-9AF8-80FA08B83EE3}" type="pres">
      <dgm:prSet presAssocID="{7944F087-370A-7A45-A158-F36D0DEC7E75}" presName="hierChild3" presStyleCnt="0"/>
      <dgm:spPr/>
    </dgm:pt>
    <dgm:pt modelId="{27F5B4FE-1563-6748-BF65-F653EC12810D}" type="pres">
      <dgm:prSet presAssocID="{07689D1F-5FED-FB48-8E3B-BE8BD04E2CAD}" presName="Name19" presStyleLbl="parChTrans1D3" presStyleIdx="2" presStyleCnt="3"/>
      <dgm:spPr/>
      <dgm:t>
        <a:bodyPr/>
        <a:lstStyle/>
        <a:p>
          <a:endParaRPr lang="en-US"/>
        </a:p>
      </dgm:t>
    </dgm:pt>
    <dgm:pt modelId="{487D2116-DADC-D94F-A755-C7AEDB78164D}" type="pres">
      <dgm:prSet presAssocID="{759D5A2E-C4C7-1949-B841-A3C186B195F0}" presName="Name21" presStyleCnt="0"/>
      <dgm:spPr/>
    </dgm:pt>
    <dgm:pt modelId="{6B32120E-3FF3-0543-977F-37F19FFE0337}" type="pres">
      <dgm:prSet presAssocID="{759D5A2E-C4C7-1949-B841-A3C186B195F0}" presName="level2Shape" presStyleLbl="node3" presStyleIdx="2" presStyleCnt="3"/>
      <dgm:spPr/>
      <dgm:t>
        <a:bodyPr/>
        <a:lstStyle/>
        <a:p>
          <a:endParaRPr lang="en-US"/>
        </a:p>
      </dgm:t>
    </dgm:pt>
    <dgm:pt modelId="{17216DF4-B586-9647-9BD0-EB1B24088AE8}" type="pres">
      <dgm:prSet presAssocID="{759D5A2E-C4C7-1949-B841-A3C186B195F0}" presName="hierChild3" presStyleCnt="0"/>
      <dgm:spPr/>
    </dgm:pt>
    <dgm:pt modelId="{373A775D-397B-554F-A4BA-D347E9115CC3}" type="pres">
      <dgm:prSet presAssocID="{E920F186-771F-574A-93A7-DC304B76EC90}" presName="bgShapesFlow" presStyleCnt="0"/>
      <dgm:spPr/>
    </dgm:pt>
    <dgm:pt modelId="{4C021BA0-2347-E94B-B4AA-3262267E67BC}" type="pres">
      <dgm:prSet presAssocID="{CB845C76-E4C0-3A4D-BADD-81534DE2BC39}" presName="rectComp" presStyleCnt="0"/>
      <dgm:spPr/>
    </dgm:pt>
    <dgm:pt modelId="{DBC60173-D13D-1848-8572-37DF51265487}" type="pres">
      <dgm:prSet presAssocID="{CB845C76-E4C0-3A4D-BADD-81534DE2BC39}" presName="bgRect" presStyleLbl="bgShp" presStyleIdx="0" presStyleCnt="3"/>
      <dgm:spPr/>
      <dgm:t>
        <a:bodyPr/>
        <a:lstStyle/>
        <a:p>
          <a:endParaRPr lang="en-US"/>
        </a:p>
      </dgm:t>
    </dgm:pt>
    <dgm:pt modelId="{D9B6E1FC-AB3C-9B44-B600-A8F11331D6CC}" type="pres">
      <dgm:prSet presAssocID="{CB845C76-E4C0-3A4D-BADD-81534DE2BC39}" presName="bgRectTx" presStyleLbl="bgShp" presStyleIdx="0" presStyleCnt="3">
        <dgm:presLayoutVars>
          <dgm:bulletEnabled val="1"/>
        </dgm:presLayoutVars>
      </dgm:prSet>
      <dgm:spPr/>
      <dgm:t>
        <a:bodyPr/>
        <a:lstStyle/>
        <a:p>
          <a:endParaRPr lang="en-US"/>
        </a:p>
      </dgm:t>
    </dgm:pt>
    <dgm:pt modelId="{98849769-1B22-8646-9240-A4F96AFB8D74}" type="pres">
      <dgm:prSet presAssocID="{CB845C76-E4C0-3A4D-BADD-81534DE2BC39}" presName="spComp" presStyleCnt="0"/>
      <dgm:spPr/>
    </dgm:pt>
    <dgm:pt modelId="{96A8E614-AEB8-2643-8A1B-14B2018C85CB}" type="pres">
      <dgm:prSet presAssocID="{CB845C76-E4C0-3A4D-BADD-81534DE2BC39}" presName="vSp" presStyleCnt="0"/>
      <dgm:spPr/>
    </dgm:pt>
    <dgm:pt modelId="{1F201049-9032-4844-84F9-4323077E84F9}" type="pres">
      <dgm:prSet presAssocID="{481564EB-A201-CA43-8645-7BE27F10A7AE}" presName="rectComp" presStyleCnt="0"/>
      <dgm:spPr/>
    </dgm:pt>
    <dgm:pt modelId="{F24B4D70-E56D-8541-941E-E7BCB97A77CC}" type="pres">
      <dgm:prSet presAssocID="{481564EB-A201-CA43-8645-7BE27F10A7AE}" presName="bgRect" presStyleLbl="bgShp" presStyleIdx="1" presStyleCnt="3"/>
      <dgm:spPr/>
      <dgm:t>
        <a:bodyPr/>
        <a:lstStyle/>
        <a:p>
          <a:endParaRPr lang="en-US"/>
        </a:p>
      </dgm:t>
    </dgm:pt>
    <dgm:pt modelId="{0D431633-0E84-1A4F-A576-E6FD4641D9B6}" type="pres">
      <dgm:prSet presAssocID="{481564EB-A201-CA43-8645-7BE27F10A7AE}" presName="bgRectTx" presStyleLbl="bgShp" presStyleIdx="1" presStyleCnt="3">
        <dgm:presLayoutVars>
          <dgm:bulletEnabled val="1"/>
        </dgm:presLayoutVars>
      </dgm:prSet>
      <dgm:spPr/>
      <dgm:t>
        <a:bodyPr/>
        <a:lstStyle/>
        <a:p>
          <a:endParaRPr lang="en-US"/>
        </a:p>
      </dgm:t>
    </dgm:pt>
    <dgm:pt modelId="{40822FC6-CAD8-C043-9A3D-6F6EDED3D9F8}" type="pres">
      <dgm:prSet presAssocID="{481564EB-A201-CA43-8645-7BE27F10A7AE}" presName="spComp" presStyleCnt="0"/>
      <dgm:spPr/>
    </dgm:pt>
    <dgm:pt modelId="{46D83128-54CE-5D47-B35C-6160BEE7C96C}" type="pres">
      <dgm:prSet presAssocID="{481564EB-A201-CA43-8645-7BE27F10A7AE}" presName="vSp" presStyleCnt="0"/>
      <dgm:spPr/>
    </dgm:pt>
    <dgm:pt modelId="{BA449236-B45E-964B-A8B5-FABA37C272DF}" type="pres">
      <dgm:prSet presAssocID="{D2BE5A9A-1103-9A4E-9ED6-99F1004CF17B}" presName="rectComp" presStyleCnt="0"/>
      <dgm:spPr/>
    </dgm:pt>
    <dgm:pt modelId="{EE8D3C59-BA98-C846-99F3-0781912FA3A4}" type="pres">
      <dgm:prSet presAssocID="{D2BE5A9A-1103-9A4E-9ED6-99F1004CF17B}" presName="bgRect" presStyleLbl="bgShp" presStyleIdx="2" presStyleCnt="3"/>
      <dgm:spPr/>
      <dgm:t>
        <a:bodyPr/>
        <a:lstStyle/>
        <a:p>
          <a:endParaRPr lang="en-US"/>
        </a:p>
      </dgm:t>
    </dgm:pt>
    <dgm:pt modelId="{DCC0D46E-AB87-DA49-8680-94901F79BC66}" type="pres">
      <dgm:prSet presAssocID="{D2BE5A9A-1103-9A4E-9ED6-99F1004CF17B}" presName="bgRectTx" presStyleLbl="bgShp" presStyleIdx="2" presStyleCnt="3">
        <dgm:presLayoutVars>
          <dgm:bulletEnabled val="1"/>
        </dgm:presLayoutVars>
      </dgm:prSet>
      <dgm:spPr/>
      <dgm:t>
        <a:bodyPr/>
        <a:lstStyle/>
        <a:p>
          <a:endParaRPr lang="en-US"/>
        </a:p>
      </dgm:t>
    </dgm:pt>
  </dgm:ptLst>
  <dgm:cxnLst>
    <dgm:cxn modelId="{6F4DF596-8B8D-7943-8F3F-AD44FF0F7CE5}" type="presOf" srcId="{A71414BA-D60A-894F-923C-EF55115E5F13}" destId="{19E6A345-F344-7543-9160-74F38D9AE3E9}" srcOrd="0" destOrd="0" presId="urn:microsoft.com/office/officeart/2005/8/layout/hierarchy6"/>
    <dgm:cxn modelId="{B6B27CA2-BBF5-4246-BE4E-0E74F68EF77D}" type="presOf" srcId="{E920F186-771F-574A-93A7-DC304B76EC90}" destId="{D217B054-D731-8D4E-B25E-E9C77CC95BF5}" srcOrd="0" destOrd="0" presId="urn:microsoft.com/office/officeart/2005/8/layout/hierarchy6"/>
    <dgm:cxn modelId="{46E78008-06F0-C444-8B42-F9D5F07C6734}" srcId="{7944F087-370A-7A45-A158-F36D0DEC7E75}" destId="{759D5A2E-C4C7-1949-B841-A3C186B195F0}" srcOrd="0" destOrd="0" parTransId="{07689D1F-5FED-FB48-8E3B-BE8BD04E2CAD}" sibTransId="{ACCE28E0-A24A-8B44-A901-64B8C47210DD}"/>
    <dgm:cxn modelId="{254357C9-9B88-944D-AAA9-22EA9EBEEC41}" srcId="{E920F186-771F-574A-93A7-DC304B76EC90}" destId="{481564EB-A201-CA43-8645-7BE27F10A7AE}" srcOrd="2" destOrd="0" parTransId="{D0533FDF-62C7-7048-BC0D-AD79485BEA8E}" sibTransId="{BD33DE67-FBE4-D44D-A7ED-08F571B48C9D}"/>
    <dgm:cxn modelId="{00607476-6373-894B-A420-30D37A16E829}" srcId="{F0BF5F48-7719-0142-B824-1850CC4D62EB}" destId="{4B4369CD-4E24-6E4E-9561-9F2803D99113}" srcOrd="0" destOrd="0" parTransId="{8B40ADD9-59A9-FE47-B25E-1A262596C9F6}" sibTransId="{AC3B566B-E184-394C-A312-23AB415F6FE2}"/>
    <dgm:cxn modelId="{D49210D1-5059-3847-9B42-C831EF64DF1D}" type="presOf" srcId="{1E843F5C-1388-364E-8E02-8F011DFFEE88}" destId="{23F98499-E0BA-1D4D-949B-08325A2A253A}" srcOrd="0" destOrd="0" presId="urn:microsoft.com/office/officeart/2005/8/layout/hierarchy6"/>
    <dgm:cxn modelId="{EB0841D2-0540-0B41-835F-BCBB5E0A84F1}" type="presOf" srcId="{D2BE5A9A-1103-9A4E-9ED6-99F1004CF17B}" destId="{DCC0D46E-AB87-DA49-8680-94901F79BC66}" srcOrd="1" destOrd="0" presId="urn:microsoft.com/office/officeart/2005/8/layout/hierarchy6"/>
    <dgm:cxn modelId="{E45F0B97-BF1E-F349-AFB4-16432958B881}" type="presOf" srcId="{0E651560-EF8E-E84C-95C9-3CDD5DD23967}" destId="{6E0D2816-54A2-7E4C-90FE-B2E368C90A5C}" srcOrd="0" destOrd="0" presId="urn:microsoft.com/office/officeart/2005/8/layout/hierarchy6"/>
    <dgm:cxn modelId="{CF0CA2AD-4D88-0A4A-977C-4DA7DD9B30EB}" srcId="{F0BF5F48-7719-0142-B824-1850CC4D62EB}" destId="{389A282F-302E-504F-A973-FB2D76B93FC6}" srcOrd="1" destOrd="0" parTransId="{0E651560-EF8E-E84C-95C9-3CDD5DD23967}" sibTransId="{588693DE-063B-0049-BCBF-D2B770917EDE}"/>
    <dgm:cxn modelId="{88E016C9-2106-7F44-9BF3-D509C7B9952A}" srcId="{DF363179-BAE8-1E41-8F17-0516BDE4F4EE}" destId="{F0BF5F48-7719-0142-B824-1850CC4D62EB}" srcOrd="0" destOrd="0" parTransId="{A71414BA-D60A-894F-923C-EF55115E5F13}" sibTransId="{E8CF406D-B923-3A48-8F0D-8B8B0C9F5AD3}"/>
    <dgm:cxn modelId="{EF1F4BF1-FE36-3448-B904-09D2B2B66673}" type="presOf" srcId="{CB845C76-E4C0-3A4D-BADD-81534DE2BC39}" destId="{D9B6E1FC-AB3C-9B44-B600-A8F11331D6CC}" srcOrd="1" destOrd="0" presId="urn:microsoft.com/office/officeart/2005/8/layout/hierarchy6"/>
    <dgm:cxn modelId="{98331DBE-9E9B-9348-AB72-F9FF77013CEE}" type="presOf" srcId="{D2BE5A9A-1103-9A4E-9ED6-99F1004CF17B}" destId="{EE8D3C59-BA98-C846-99F3-0781912FA3A4}" srcOrd="0" destOrd="0" presId="urn:microsoft.com/office/officeart/2005/8/layout/hierarchy6"/>
    <dgm:cxn modelId="{11B73D30-472C-194D-AA3A-8436B7643CC1}" type="presOf" srcId="{F0BF5F48-7719-0142-B824-1850CC4D62EB}" destId="{F0C0793C-7F4D-6A4B-AE37-6B7126C5A309}" srcOrd="0" destOrd="0" presId="urn:microsoft.com/office/officeart/2005/8/layout/hierarchy6"/>
    <dgm:cxn modelId="{3BD298E6-4199-A24C-8652-AB4B3492E0A7}" type="presOf" srcId="{CB845C76-E4C0-3A4D-BADD-81534DE2BC39}" destId="{DBC60173-D13D-1848-8572-37DF51265487}" srcOrd="0" destOrd="0" presId="urn:microsoft.com/office/officeart/2005/8/layout/hierarchy6"/>
    <dgm:cxn modelId="{B41A8719-5769-1B49-94BA-A4EFE335C39C}" srcId="{E920F186-771F-574A-93A7-DC304B76EC90}" destId="{DF363179-BAE8-1E41-8F17-0516BDE4F4EE}" srcOrd="0" destOrd="0" parTransId="{02FA32CD-E206-CC45-ACC5-A42890A87175}" sibTransId="{613FD670-0D66-D845-815C-1F20973F14EF}"/>
    <dgm:cxn modelId="{25E4C3C5-FF3D-804C-8C0E-2F46BE86C70E}" type="presOf" srcId="{4B4369CD-4E24-6E4E-9561-9F2803D99113}" destId="{A2292880-854D-404F-99D3-1A871AA1F896}" srcOrd="0" destOrd="0" presId="urn:microsoft.com/office/officeart/2005/8/layout/hierarchy6"/>
    <dgm:cxn modelId="{49E7B8DE-7F9B-D44D-8AFB-737574998DCA}" type="presOf" srcId="{481564EB-A201-CA43-8645-7BE27F10A7AE}" destId="{F24B4D70-E56D-8541-941E-E7BCB97A77CC}" srcOrd="0" destOrd="0" presId="urn:microsoft.com/office/officeart/2005/8/layout/hierarchy6"/>
    <dgm:cxn modelId="{54FBCE56-FF1C-BF4C-B66E-03C21F436D87}" srcId="{E920F186-771F-574A-93A7-DC304B76EC90}" destId="{CB845C76-E4C0-3A4D-BADD-81534DE2BC39}" srcOrd="1" destOrd="0" parTransId="{5D2E5C5F-B82C-5C4F-9334-9741F962C1C1}" sibTransId="{02A01E67-71F4-4B47-9827-453A41E28F46}"/>
    <dgm:cxn modelId="{2A52E344-AA84-4049-9000-5B22231C21C8}" type="presOf" srcId="{07689D1F-5FED-FB48-8E3B-BE8BD04E2CAD}" destId="{27F5B4FE-1563-6748-BF65-F653EC12810D}" srcOrd="0" destOrd="0" presId="urn:microsoft.com/office/officeart/2005/8/layout/hierarchy6"/>
    <dgm:cxn modelId="{13E033B8-4BF2-6543-8123-4A963525D3C6}" type="presOf" srcId="{8B40ADD9-59A9-FE47-B25E-1A262596C9F6}" destId="{96DFD37F-2E73-0041-94CE-6721B0008C00}" srcOrd="0" destOrd="0" presId="urn:microsoft.com/office/officeart/2005/8/layout/hierarchy6"/>
    <dgm:cxn modelId="{26BAAA3A-9549-9749-95A8-D50C4A01B3F0}" type="presOf" srcId="{481564EB-A201-CA43-8645-7BE27F10A7AE}" destId="{0D431633-0E84-1A4F-A576-E6FD4641D9B6}" srcOrd="1" destOrd="0" presId="urn:microsoft.com/office/officeart/2005/8/layout/hierarchy6"/>
    <dgm:cxn modelId="{0B9FCED3-EBF3-8148-80B1-ED3D0AF16537}" srcId="{E920F186-771F-574A-93A7-DC304B76EC90}" destId="{D2BE5A9A-1103-9A4E-9ED6-99F1004CF17B}" srcOrd="3" destOrd="0" parTransId="{F0F02611-02F0-BD43-96A4-E58BCB2D317F}" sibTransId="{D9F0B779-EA8A-EE43-B734-25347B060FB1}"/>
    <dgm:cxn modelId="{F15B7268-9B7C-0246-B062-2EF96DB17417}" type="presOf" srcId="{759D5A2E-C4C7-1949-B841-A3C186B195F0}" destId="{6B32120E-3FF3-0543-977F-37F19FFE0337}" srcOrd="0" destOrd="0" presId="urn:microsoft.com/office/officeart/2005/8/layout/hierarchy6"/>
    <dgm:cxn modelId="{9D52D8F1-AEE2-7449-9E59-7EFC3CE65E77}" type="presOf" srcId="{389A282F-302E-504F-A973-FB2D76B93FC6}" destId="{856632C4-7C6F-B949-9252-89503A8A4E44}" srcOrd="0" destOrd="0" presId="urn:microsoft.com/office/officeart/2005/8/layout/hierarchy6"/>
    <dgm:cxn modelId="{59AC88EB-BF73-D245-B392-FBC688ED9C70}" type="presOf" srcId="{DF363179-BAE8-1E41-8F17-0516BDE4F4EE}" destId="{4B286B7F-A22B-AD4F-AE40-18F4D3B2A36F}" srcOrd="0" destOrd="0" presId="urn:microsoft.com/office/officeart/2005/8/layout/hierarchy6"/>
    <dgm:cxn modelId="{1206651F-D195-F444-A172-748011488372}" type="presOf" srcId="{7944F087-370A-7A45-A158-F36D0DEC7E75}" destId="{90EA9FF1-C828-444B-BADC-62CF2E130934}" srcOrd="0" destOrd="0" presId="urn:microsoft.com/office/officeart/2005/8/layout/hierarchy6"/>
    <dgm:cxn modelId="{ED098B6C-F8E6-FA4B-8B34-44D52FB9B30F}" srcId="{DF363179-BAE8-1E41-8F17-0516BDE4F4EE}" destId="{7944F087-370A-7A45-A158-F36D0DEC7E75}" srcOrd="1" destOrd="0" parTransId="{1E843F5C-1388-364E-8E02-8F011DFFEE88}" sibTransId="{CAE0EABA-6811-BE49-90F0-399A750FCB1D}"/>
    <dgm:cxn modelId="{DDAAF039-3128-264E-9096-02A870A99E29}" type="presParOf" srcId="{D217B054-D731-8D4E-B25E-E9C77CC95BF5}" destId="{3828E3EF-0A91-FA4A-93BC-62AFA2685888}" srcOrd="0" destOrd="0" presId="urn:microsoft.com/office/officeart/2005/8/layout/hierarchy6"/>
    <dgm:cxn modelId="{6652EBEC-0421-E647-A6E4-2F9039D01BAE}" type="presParOf" srcId="{3828E3EF-0A91-FA4A-93BC-62AFA2685888}" destId="{E8A1A215-75DF-1541-84D2-C03A63008096}" srcOrd="0" destOrd="0" presId="urn:microsoft.com/office/officeart/2005/8/layout/hierarchy6"/>
    <dgm:cxn modelId="{BE086B55-D02F-CD42-BA98-4C703A621595}" type="presParOf" srcId="{3828E3EF-0A91-FA4A-93BC-62AFA2685888}" destId="{B317E7A6-40B0-DE48-A87A-D830FEA66CD7}" srcOrd="1" destOrd="0" presId="urn:microsoft.com/office/officeart/2005/8/layout/hierarchy6"/>
    <dgm:cxn modelId="{0D554EF3-A0FE-C848-97CD-EC4E49332D36}" type="presParOf" srcId="{B317E7A6-40B0-DE48-A87A-D830FEA66CD7}" destId="{D77CC66D-7AFF-0148-9D1D-96A0F64031E2}" srcOrd="0" destOrd="0" presId="urn:microsoft.com/office/officeart/2005/8/layout/hierarchy6"/>
    <dgm:cxn modelId="{C6D4F480-12BD-0D46-AD7E-3676193401FE}" type="presParOf" srcId="{D77CC66D-7AFF-0148-9D1D-96A0F64031E2}" destId="{4B286B7F-A22B-AD4F-AE40-18F4D3B2A36F}" srcOrd="0" destOrd="0" presId="urn:microsoft.com/office/officeart/2005/8/layout/hierarchy6"/>
    <dgm:cxn modelId="{7DA3BBD5-F22C-D14D-A0B7-07734E9EE65F}" type="presParOf" srcId="{D77CC66D-7AFF-0148-9D1D-96A0F64031E2}" destId="{8F3871A6-32A7-A24B-9946-92CD1C4D9594}" srcOrd="1" destOrd="0" presId="urn:microsoft.com/office/officeart/2005/8/layout/hierarchy6"/>
    <dgm:cxn modelId="{4FF37C7C-C06F-7744-B2AA-D0CFB18A3441}" type="presParOf" srcId="{8F3871A6-32A7-A24B-9946-92CD1C4D9594}" destId="{19E6A345-F344-7543-9160-74F38D9AE3E9}" srcOrd="0" destOrd="0" presId="urn:microsoft.com/office/officeart/2005/8/layout/hierarchy6"/>
    <dgm:cxn modelId="{226AC2CD-09D0-D048-BEDB-0F67FE3A4405}" type="presParOf" srcId="{8F3871A6-32A7-A24B-9946-92CD1C4D9594}" destId="{6E69D94D-D856-E146-92D3-B456A08F7842}" srcOrd="1" destOrd="0" presId="urn:microsoft.com/office/officeart/2005/8/layout/hierarchy6"/>
    <dgm:cxn modelId="{154B6DB1-4F83-9F48-B143-942D3E584190}" type="presParOf" srcId="{6E69D94D-D856-E146-92D3-B456A08F7842}" destId="{F0C0793C-7F4D-6A4B-AE37-6B7126C5A309}" srcOrd="0" destOrd="0" presId="urn:microsoft.com/office/officeart/2005/8/layout/hierarchy6"/>
    <dgm:cxn modelId="{A0259DF6-D9B6-364A-803E-7C4F73B6C377}" type="presParOf" srcId="{6E69D94D-D856-E146-92D3-B456A08F7842}" destId="{83CEE524-2E50-8447-BF18-22DF8124381D}" srcOrd="1" destOrd="0" presId="urn:microsoft.com/office/officeart/2005/8/layout/hierarchy6"/>
    <dgm:cxn modelId="{7CB025EE-22A6-9F4A-BF98-D43DFACA70B3}" type="presParOf" srcId="{83CEE524-2E50-8447-BF18-22DF8124381D}" destId="{96DFD37F-2E73-0041-94CE-6721B0008C00}" srcOrd="0" destOrd="0" presId="urn:microsoft.com/office/officeart/2005/8/layout/hierarchy6"/>
    <dgm:cxn modelId="{44E9BB1D-82BB-254B-BC2D-FAA8FB8D9F60}" type="presParOf" srcId="{83CEE524-2E50-8447-BF18-22DF8124381D}" destId="{746E8868-C460-2948-8ACA-D13D1D503755}" srcOrd="1" destOrd="0" presId="urn:microsoft.com/office/officeart/2005/8/layout/hierarchy6"/>
    <dgm:cxn modelId="{3834F651-4C20-4F4D-A78F-DE0E24BAC25F}" type="presParOf" srcId="{746E8868-C460-2948-8ACA-D13D1D503755}" destId="{A2292880-854D-404F-99D3-1A871AA1F896}" srcOrd="0" destOrd="0" presId="urn:microsoft.com/office/officeart/2005/8/layout/hierarchy6"/>
    <dgm:cxn modelId="{49477ABF-5F5D-1D4E-948E-C2209E8FD32B}" type="presParOf" srcId="{746E8868-C460-2948-8ACA-D13D1D503755}" destId="{260CBA68-CA8F-714C-9C6D-E3288DFEFFCB}" srcOrd="1" destOrd="0" presId="urn:microsoft.com/office/officeart/2005/8/layout/hierarchy6"/>
    <dgm:cxn modelId="{8C7CF771-4C18-584C-88EE-ED35C3047111}" type="presParOf" srcId="{83CEE524-2E50-8447-BF18-22DF8124381D}" destId="{6E0D2816-54A2-7E4C-90FE-B2E368C90A5C}" srcOrd="2" destOrd="0" presId="urn:microsoft.com/office/officeart/2005/8/layout/hierarchy6"/>
    <dgm:cxn modelId="{61C2E226-6515-BA47-B4A1-F06A72A4795D}" type="presParOf" srcId="{83CEE524-2E50-8447-BF18-22DF8124381D}" destId="{4EBC7F9B-AB8B-8F41-88AA-C865C982622A}" srcOrd="3" destOrd="0" presId="urn:microsoft.com/office/officeart/2005/8/layout/hierarchy6"/>
    <dgm:cxn modelId="{47047D07-14E0-034E-AE2D-3FE29CE56D7D}" type="presParOf" srcId="{4EBC7F9B-AB8B-8F41-88AA-C865C982622A}" destId="{856632C4-7C6F-B949-9252-89503A8A4E44}" srcOrd="0" destOrd="0" presId="urn:microsoft.com/office/officeart/2005/8/layout/hierarchy6"/>
    <dgm:cxn modelId="{EAA6208B-06F8-014C-B36E-D1764A4B4E4C}" type="presParOf" srcId="{4EBC7F9B-AB8B-8F41-88AA-C865C982622A}" destId="{6134A61A-36E4-0846-A24A-A94751967BE5}" srcOrd="1" destOrd="0" presId="urn:microsoft.com/office/officeart/2005/8/layout/hierarchy6"/>
    <dgm:cxn modelId="{9C486519-AADE-AD4F-B45A-71C06D46805D}" type="presParOf" srcId="{8F3871A6-32A7-A24B-9946-92CD1C4D9594}" destId="{23F98499-E0BA-1D4D-949B-08325A2A253A}" srcOrd="2" destOrd="0" presId="urn:microsoft.com/office/officeart/2005/8/layout/hierarchy6"/>
    <dgm:cxn modelId="{93ABCCA6-FCB4-4F4A-AAE6-2F7BBF89CEBF}" type="presParOf" srcId="{8F3871A6-32A7-A24B-9946-92CD1C4D9594}" destId="{3DB677FC-69E6-1C4B-BFCA-872E732F7B79}" srcOrd="3" destOrd="0" presId="urn:microsoft.com/office/officeart/2005/8/layout/hierarchy6"/>
    <dgm:cxn modelId="{8E46CB4D-8839-EB47-8640-9A1AA24D810A}" type="presParOf" srcId="{3DB677FC-69E6-1C4B-BFCA-872E732F7B79}" destId="{90EA9FF1-C828-444B-BADC-62CF2E130934}" srcOrd="0" destOrd="0" presId="urn:microsoft.com/office/officeart/2005/8/layout/hierarchy6"/>
    <dgm:cxn modelId="{A009F350-A56B-E549-B96E-89C77708F75B}" type="presParOf" srcId="{3DB677FC-69E6-1C4B-BFCA-872E732F7B79}" destId="{F52ED6D1-89AF-804A-9AF8-80FA08B83EE3}" srcOrd="1" destOrd="0" presId="urn:microsoft.com/office/officeart/2005/8/layout/hierarchy6"/>
    <dgm:cxn modelId="{EBE2E2BD-1B13-B54F-B806-F6266034C3F0}" type="presParOf" srcId="{F52ED6D1-89AF-804A-9AF8-80FA08B83EE3}" destId="{27F5B4FE-1563-6748-BF65-F653EC12810D}" srcOrd="0" destOrd="0" presId="urn:microsoft.com/office/officeart/2005/8/layout/hierarchy6"/>
    <dgm:cxn modelId="{9DBF71D0-769E-584D-90B4-57CF2D8D8444}" type="presParOf" srcId="{F52ED6D1-89AF-804A-9AF8-80FA08B83EE3}" destId="{487D2116-DADC-D94F-A755-C7AEDB78164D}" srcOrd="1" destOrd="0" presId="urn:microsoft.com/office/officeart/2005/8/layout/hierarchy6"/>
    <dgm:cxn modelId="{5F11E6ED-4767-054B-B9F3-6871902F418A}" type="presParOf" srcId="{487D2116-DADC-D94F-A755-C7AEDB78164D}" destId="{6B32120E-3FF3-0543-977F-37F19FFE0337}" srcOrd="0" destOrd="0" presId="urn:microsoft.com/office/officeart/2005/8/layout/hierarchy6"/>
    <dgm:cxn modelId="{268522D1-F983-984F-A481-AEABFC661A50}" type="presParOf" srcId="{487D2116-DADC-D94F-A755-C7AEDB78164D}" destId="{17216DF4-B586-9647-9BD0-EB1B24088AE8}" srcOrd="1" destOrd="0" presId="urn:microsoft.com/office/officeart/2005/8/layout/hierarchy6"/>
    <dgm:cxn modelId="{F01CF707-6C10-A940-BF42-8DEAC14D2093}" type="presParOf" srcId="{D217B054-D731-8D4E-B25E-E9C77CC95BF5}" destId="{373A775D-397B-554F-A4BA-D347E9115CC3}" srcOrd="1" destOrd="0" presId="urn:microsoft.com/office/officeart/2005/8/layout/hierarchy6"/>
    <dgm:cxn modelId="{DE4D9DBB-963D-144D-AD2F-7C6A46087EE3}" type="presParOf" srcId="{373A775D-397B-554F-A4BA-D347E9115CC3}" destId="{4C021BA0-2347-E94B-B4AA-3262267E67BC}" srcOrd="0" destOrd="0" presId="urn:microsoft.com/office/officeart/2005/8/layout/hierarchy6"/>
    <dgm:cxn modelId="{6B3A4C10-310F-FC4B-9D18-94B8958156A2}" type="presParOf" srcId="{4C021BA0-2347-E94B-B4AA-3262267E67BC}" destId="{DBC60173-D13D-1848-8572-37DF51265487}" srcOrd="0" destOrd="0" presId="urn:microsoft.com/office/officeart/2005/8/layout/hierarchy6"/>
    <dgm:cxn modelId="{8C296D23-AAD7-1E44-A370-9C51840EA09E}" type="presParOf" srcId="{4C021BA0-2347-E94B-B4AA-3262267E67BC}" destId="{D9B6E1FC-AB3C-9B44-B600-A8F11331D6CC}" srcOrd="1" destOrd="0" presId="urn:microsoft.com/office/officeart/2005/8/layout/hierarchy6"/>
    <dgm:cxn modelId="{2775F0C4-6D76-7C45-8EE4-A2C120A5BB1C}" type="presParOf" srcId="{373A775D-397B-554F-A4BA-D347E9115CC3}" destId="{98849769-1B22-8646-9240-A4F96AFB8D74}" srcOrd="1" destOrd="0" presId="urn:microsoft.com/office/officeart/2005/8/layout/hierarchy6"/>
    <dgm:cxn modelId="{30E84C54-5754-C944-B4CC-DC31473EAE57}" type="presParOf" srcId="{98849769-1B22-8646-9240-A4F96AFB8D74}" destId="{96A8E614-AEB8-2643-8A1B-14B2018C85CB}" srcOrd="0" destOrd="0" presId="urn:microsoft.com/office/officeart/2005/8/layout/hierarchy6"/>
    <dgm:cxn modelId="{FB5A88BF-B329-8149-872F-B9977C6FE8F0}" type="presParOf" srcId="{373A775D-397B-554F-A4BA-D347E9115CC3}" destId="{1F201049-9032-4844-84F9-4323077E84F9}" srcOrd="2" destOrd="0" presId="urn:microsoft.com/office/officeart/2005/8/layout/hierarchy6"/>
    <dgm:cxn modelId="{8F197927-BDCE-2949-A5F3-17347DC73E0E}" type="presParOf" srcId="{1F201049-9032-4844-84F9-4323077E84F9}" destId="{F24B4D70-E56D-8541-941E-E7BCB97A77CC}" srcOrd="0" destOrd="0" presId="urn:microsoft.com/office/officeart/2005/8/layout/hierarchy6"/>
    <dgm:cxn modelId="{76901BF9-65B2-FA4A-AFF0-9C1088933534}" type="presParOf" srcId="{1F201049-9032-4844-84F9-4323077E84F9}" destId="{0D431633-0E84-1A4F-A576-E6FD4641D9B6}" srcOrd="1" destOrd="0" presId="urn:microsoft.com/office/officeart/2005/8/layout/hierarchy6"/>
    <dgm:cxn modelId="{810CDBF7-72F2-9F42-8D20-6A8F9AC714E8}" type="presParOf" srcId="{373A775D-397B-554F-A4BA-D347E9115CC3}" destId="{40822FC6-CAD8-C043-9A3D-6F6EDED3D9F8}" srcOrd="3" destOrd="0" presId="urn:microsoft.com/office/officeart/2005/8/layout/hierarchy6"/>
    <dgm:cxn modelId="{AC41789D-4988-E343-B863-8AEE0C5D4078}" type="presParOf" srcId="{40822FC6-CAD8-C043-9A3D-6F6EDED3D9F8}" destId="{46D83128-54CE-5D47-B35C-6160BEE7C96C}" srcOrd="0" destOrd="0" presId="urn:microsoft.com/office/officeart/2005/8/layout/hierarchy6"/>
    <dgm:cxn modelId="{527E0834-CC71-7446-B514-B95E9245615E}" type="presParOf" srcId="{373A775D-397B-554F-A4BA-D347E9115CC3}" destId="{BA449236-B45E-964B-A8B5-FABA37C272DF}" srcOrd="4" destOrd="0" presId="urn:microsoft.com/office/officeart/2005/8/layout/hierarchy6"/>
    <dgm:cxn modelId="{C1BC89BB-B4DD-6E45-877D-30092E905F6E}" type="presParOf" srcId="{BA449236-B45E-964B-A8B5-FABA37C272DF}" destId="{EE8D3C59-BA98-C846-99F3-0781912FA3A4}" srcOrd="0" destOrd="0" presId="urn:microsoft.com/office/officeart/2005/8/layout/hierarchy6"/>
    <dgm:cxn modelId="{ABE9E0F7-3958-E740-9709-1FE93018497E}" type="presParOf" srcId="{BA449236-B45E-964B-A8B5-FABA37C272DF}" destId="{DCC0D46E-AB87-DA49-8680-94901F79BC66}" srcOrd="1" destOrd="0" presId="urn:microsoft.com/office/officeart/2005/8/layout/hierarchy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8D3C59-BA98-C846-99F3-0781912FA3A4}">
      <dsp:nvSpPr>
        <dsp:cNvPr id="0" name=""/>
        <dsp:cNvSpPr/>
      </dsp:nvSpPr>
      <dsp:spPr>
        <a:xfrm>
          <a:off x="0" y="3132859"/>
          <a:ext cx="8642509" cy="1304816"/>
        </a:xfrm>
        <a:prstGeom prst="roundRect">
          <a:avLst>
            <a:gd name="adj" fmla="val 10000"/>
          </a:avLst>
        </a:prstGeom>
        <a:solidFill>
          <a:schemeClr val="accent1">
            <a:lumMod val="20000"/>
            <a:lumOff val="8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latin typeface="+mn-lt"/>
              <a:cs typeface="Arial" pitchFamily="34" charset="0"/>
            </a:rPr>
            <a:t>If basic contract of rights not stable, financial derivatives unstable</a:t>
          </a:r>
          <a:endParaRPr lang="en-US" sz="1800" kern="1200" dirty="0">
            <a:latin typeface="+mn-lt"/>
            <a:cs typeface="Arial" pitchFamily="34" charset="0"/>
          </a:endParaRPr>
        </a:p>
      </dsp:txBody>
      <dsp:txXfrm>
        <a:off x="0" y="3132859"/>
        <a:ext cx="2592752" cy="1304816"/>
      </dsp:txXfrm>
    </dsp:sp>
    <dsp:sp modelId="{F24B4D70-E56D-8541-941E-E7BCB97A77CC}">
      <dsp:nvSpPr>
        <dsp:cNvPr id="0" name=""/>
        <dsp:cNvSpPr/>
      </dsp:nvSpPr>
      <dsp:spPr>
        <a:xfrm>
          <a:off x="0" y="1610573"/>
          <a:ext cx="8642509" cy="1304816"/>
        </a:xfrm>
        <a:prstGeom prst="roundRect">
          <a:avLst>
            <a:gd name="adj" fmla="val 10000"/>
          </a:avLst>
        </a:prstGeom>
        <a:solidFill>
          <a:schemeClr val="accent1">
            <a:lumMod val="20000"/>
            <a:lumOff val="8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latin typeface="+mn-lt"/>
              <a:cs typeface="Arial" pitchFamily="34" charset="0"/>
            </a:rPr>
            <a:t>Can be arbitrary and conflicting due to implementation by different agencies</a:t>
          </a:r>
          <a:endParaRPr lang="en-US" sz="1800" kern="1200" dirty="0">
            <a:latin typeface="+mn-lt"/>
            <a:cs typeface="Arial" pitchFamily="34" charset="0"/>
          </a:endParaRPr>
        </a:p>
      </dsp:txBody>
      <dsp:txXfrm>
        <a:off x="0" y="1610573"/>
        <a:ext cx="2592752" cy="1304816"/>
      </dsp:txXfrm>
    </dsp:sp>
    <dsp:sp modelId="{DBC60173-D13D-1848-8572-37DF51265487}">
      <dsp:nvSpPr>
        <dsp:cNvPr id="0" name=""/>
        <dsp:cNvSpPr/>
      </dsp:nvSpPr>
      <dsp:spPr>
        <a:xfrm>
          <a:off x="0" y="88287"/>
          <a:ext cx="8642509" cy="1304816"/>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kern="1200" dirty="0" smtClean="0">
              <a:latin typeface="+mn-lt"/>
              <a:cs typeface="Arial" pitchFamily="34" charset="0"/>
            </a:rPr>
            <a:t>Highest law, but subject to interpretation, not enforceable abroad</a:t>
          </a:r>
          <a:endParaRPr lang="en-US" sz="1800" kern="1200" dirty="0">
            <a:latin typeface="+mn-lt"/>
            <a:cs typeface="Arial" pitchFamily="34" charset="0"/>
          </a:endParaRPr>
        </a:p>
      </dsp:txBody>
      <dsp:txXfrm>
        <a:off x="0" y="88287"/>
        <a:ext cx="2592752" cy="1304816"/>
      </dsp:txXfrm>
    </dsp:sp>
    <dsp:sp modelId="{4B286B7F-A22B-AD4F-AE40-18F4D3B2A36F}">
      <dsp:nvSpPr>
        <dsp:cNvPr id="0" name=""/>
        <dsp:cNvSpPr/>
      </dsp:nvSpPr>
      <dsp:spPr>
        <a:xfrm>
          <a:off x="5245777" y="197022"/>
          <a:ext cx="1631020" cy="1087346"/>
        </a:xfrm>
        <a:prstGeom prst="roundRect">
          <a:avLst>
            <a:gd name="adj" fmla="val 10000"/>
          </a:avLst>
        </a:prstGeom>
        <a:solidFill>
          <a:srgbClr val="2C69B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mn-lt"/>
              <a:cs typeface="Arial" pitchFamily="34" charset="0"/>
            </a:rPr>
            <a:t>Legislative Law</a:t>
          </a:r>
          <a:endParaRPr lang="en-US" sz="1500" kern="1200" dirty="0">
            <a:latin typeface="+mn-lt"/>
            <a:cs typeface="Arial" pitchFamily="34" charset="0"/>
          </a:endParaRPr>
        </a:p>
      </dsp:txBody>
      <dsp:txXfrm>
        <a:off x="5245777" y="197022"/>
        <a:ext cx="1631020" cy="1087346"/>
      </dsp:txXfrm>
    </dsp:sp>
    <dsp:sp modelId="{19E6A345-F344-7543-9160-74F38D9AE3E9}">
      <dsp:nvSpPr>
        <dsp:cNvPr id="0" name=""/>
        <dsp:cNvSpPr/>
      </dsp:nvSpPr>
      <dsp:spPr>
        <a:xfrm>
          <a:off x="4471042" y="1284369"/>
          <a:ext cx="1590244" cy="434938"/>
        </a:xfrm>
        <a:custGeom>
          <a:avLst/>
          <a:gdLst/>
          <a:ahLst/>
          <a:cxnLst/>
          <a:rect l="0" t="0" r="0" b="0"/>
          <a:pathLst>
            <a:path>
              <a:moveTo>
                <a:pt x="1590244" y="0"/>
              </a:moveTo>
              <a:lnTo>
                <a:pt x="1590244" y="217469"/>
              </a:lnTo>
              <a:lnTo>
                <a:pt x="0" y="217469"/>
              </a:lnTo>
              <a:lnTo>
                <a:pt x="0" y="43493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0C0793C-7F4D-6A4B-AE37-6B7126C5A309}">
      <dsp:nvSpPr>
        <dsp:cNvPr id="0" name=""/>
        <dsp:cNvSpPr/>
      </dsp:nvSpPr>
      <dsp:spPr>
        <a:xfrm>
          <a:off x="3655532" y="1719308"/>
          <a:ext cx="1631020" cy="1087346"/>
        </a:xfrm>
        <a:prstGeom prst="roundRect">
          <a:avLst>
            <a:gd name="adj" fmla="val 10000"/>
          </a:avLst>
        </a:prstGeom>
        <a:solidFill>
          <a:srgbClr val="2C69B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mn-lt"/>
              <a:cs typeface="Arial" pitchFamily="34" charset="0"/>
            </a:rPr>
            <a:t>Administrative law</a:t>
          </a:r>
          <a:endParaRPr lang="en-US" sz="1500" kern="1200" dirty="0">
            <a:latin typeface="+mn-lt"/>
            <a:cs typeface="Arial" pitchFamily="34" charset="0"/>
          </a:endParaRPr>
        </a:p>
      </dsp:txBody>
      <dsp:txXfrm>
        <a:off x="3655532" y="1719308"/>
        <a:ext cx="1631020" cy="1087346"/>
      </dsp:txXfrm>
    </dsp:sp>
    <dsp:sp modelId="{96DFD37F-2E73-0041-94CE-6721B0008C00}">
      <dsp:nvSpPr>
        <dsp:cNvPr id="0" name=""/>
        <dsp:cNvSpPr/>
      </dsp:nvSpPr>
      <dsp:spPr>
        <a:xfrm>
          <a:off x="3410879" y="2806654"/>
          <a:ext cx="1060163" cy="434938"/>
        </a:xfrm>
        <a:custGeom>
          <a:avLst/>
          <a:gdLst/>
          <a:ahLst/>
          <a:cxnLst/>
          <a:rect l="0" t="0" r="0" b="0"/>
          <a:pathLst>
            <a:path>
              <a:moveTo>
                <a:pt x="1060163" y="0"/>
              </a:moveTo>
              <a:lnTo>
                <a:pt x="1060163" y="217469"/>
              </a:lnTo>
              <a:lnTo>
                <a:pt x="0" y="217469"/>
              </a:lnTo>
              <a:lnTo>
                <a:pt x="0" y="43493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2292880-854D-404F-99D3-1A871AA1F896}">
      <dsp:nvSpPr>
        <dsp:cNvPr id="0" name=""/>
        <dsp:cNvSpPr/>
      </dsp:nvSpPr>
      <dsp:spPr>
        <a:xfrm>
          <a:off x="2595369" y="3241593"/>
          <a:ext cx="1631020" cy="1087346"/>
        </a:xfrm>
        <a:prstGeom prst="roundRect">
          <a:avLst>
            <a:gd name="adj" fmla="val 10000"/>
          </a:avLst>
        </a:prstGeom>
        <a:solidFill>
          <a:srgbClr val="2C69B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mn-lt"/>
              <a:cs typeface="Arial" pitchFamily="34" charset="0"/>
            </a:rPr>
            <a:t>Private rules, e.g. ISDA Contract</a:t>
          </a:r>
          <a:endParaRPr lang="en-US" sz="1500" kern="1200" dirty="0">
            <a:latin typeface="+mn-lt"/>
            <a:cs typeface="Arial" pitchFamily="34" charset="0"/>
          </a:endParaRPr>
        </a:p>
      </dsp:txBody>
      <dsp:txXfrm>
        <a:off x="2595369" y="3241593"/>
        <a:ext cx="1631020" cy="1087346"/>
      </dsp:txXfrm>
    </dsp:sp>
    <dsp:sp modelId="{6E0D2816-54A2-7E4C-90FE-B2E368C90A5C}">
      <dsp:nvSpPr>
        <dsp:cNvPr id="0" name=""/>
        <dsp:cNvSpPr/>
      </dsp:nvSpPr>
      <dsp:spPr>
        <a:xfrm>
          <a:off x="4471042" y="2806654"/>
          <a:ext cx="1060163" cy="434938"/>
        </a:xfrm>
        <a:custGeom>
          <a:avLst/>
          <a:gdLst/>
          <a:ahLst/>
          <a:cxnLst/>
          <a:rect l="0" t="0" r="0" b="0"/>
          <a:pathLst>
            <a:path>
              <a:moveTo>
                <a:pt x="0" y="0"/>
              </a:moveTo>
              <a:lnTo>
                <a:pt x="0" y="217469"/>
              </a:lnTo>
              <a:lnTo>
                <a:pt x="1060163" y="217469"/>
              </a:lnTo>
              <a:lnTo>
                <a:pt x="1060163" y="43493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6632C4-7C6F-B949-9252-89503A8A4E44}">
      <dsp:nvSpPr>
        <dsp:cNvPr id="0" name=""/>
        <dsp:cNvSpPr/>
      </dsp:nvSpPr>
      <dsp:spPr>
        <a:xfrm>
          <a:off x="4715695" y="3241593"/>
          <a:ext cx="1631020" cy="1087346"/>
        </a:xfrm>
        <a:prstGeom prst="roundRect">
          <a:avLst>
            <a:gd name="adj" fmla="val 10000"/>
          </a:avLst>
        </a:prstGeom>
        <a:solidFill>
          <a:srgbClr val="2C69B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mn-lt"/>
              <a:cs typeface="Arial" pitchFamily="34" charset="0"/>
            </a:rPr>
            <a:t>Mutual rules, e.g. Stock Exchange or Banker Association rules </a:t>
          </a:r>
          <a:endParaRPr lang="en-US" sz="1500" kern="1200" dirty="0">
            <a:latin typeface="+mn-lt"/>
            <a:cs typeface="Arial" pitchFamily="34" charset="0"/>
          </a:endParaRPr>
        </a:p>
      </dsp:txBody>
      <dsp:txXfrm>
        <a:off x="4715695" y="3241593"/>
        <a:ext cx="1631020" cy="1087346"/>
      </dsp:txXfrm>
    </dsp:sp>
    <dsp:sp modelId="{23F98499-E0BA-1D4D-949B-08325A2A253A}">
      <dsp:nvSpPr>
        <dsp:cNvPr id="0" name=""/>
        <dsp:cNvSpPr/>
      </dsp:nvSpPr>
      <dsp:spPr>
        <a:xfrm>
          <a:off x="6061287" y="1284369"/>
          <a:ext cx="1590244" cy="434938"/>
        </a:xfrm>
        <a:custGeom>
          <a:avLst/>
          <a:gdLst/>
          <a:ahLst/>
          <a:cxnLst/>
          <a:rect l="0" t="0" r="0" b="0"/>
          <a:pathLst>
            <a:path>
              <a:moveTo>
                <a:pt x="0" y="0"/>
              </a:moveTo>
              <a:lnTo>
                <a:pt x="0" y="217469"/>
              </a:lnTo>
              <a:lnTo>
                <a:pt x="1590244" y="217469"/>
              </a:lnTo>
              <a:lnTo>
                <a:pt x="1590244" y="43493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EA9FF1-C828-444B-BADC-62CF2E130934}">
      <dsp:nvSpPr>
        <dsp:cNvPr id="0" name=""/>
        <dsp:cNvSpPr/>
      </dsp:nvSpPr>
      <dsp:spPr>
        <a:xfrm>
          <a:off x="6836022" y="1719308"/>
          <a:ext cx="1631020" cy="1087346"/>
        </a:xfrm>
        <a:prstGeom prst="roundRect">
          <a:avLst>
            <a:gd name="adj" fmla="val 10000"/>
          </a:avLst>
        </a:prstGeom>
        <a:solidFill>
          <a:srgbClr val="2C69B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mn-lt"/>
              <a:cs typeface="Arial" pitchFamily="34" charset="0"/>
            </a:rPr>
            <a:t>Due Process and Bureaucratic practice </a:t>
          </a:r>
          <a:endParaRPr lang="en-US" sz="1500" kern="1200" dirty="0">
            <a:latin typeface="+mn-lt"/>
            <a:cs typeface="Arial" pitchFamily="34" charset="0"/>
          </a:endParaRPr>
        </a:p>
      </dsp:txBody>
      <dsp:txXfrm>
        <a:off x="6836022" y="1719308"/>
        <a:ext cx="1631020" cy="1087346"/>
      </dsp:txXfrm>
    </dsp:sp>
    <dsp:sp modelId="{27F5B4FE-1563-6748-BF65-F653EC12810D}">
      <dsp:nvSpPr>
        <dsp:cNvPr id="0" name=""/>
        <dsp:cNvSpPr/>
      </dsp:nvSpPr>
      <dsp:spPr>
        <a:xfrm>
          <a:off x="7605812" y="2806654"/>
          <a:ext cx="91440" cy="434938"/>
        </a:xfrm>
        <a:custGeom>
          <a:avLst/>
          <a:gdLst/>
          <a:ahLst/>
          <a:cxnLst/>
          <a:rect l="0" t="0" r="0" b="0"/>
          <a:pathLst>
            <a:path>
              <a:moveTo>
                <a:pt x="45720" y="0"/>
              </a:moveTo>
              <a:lnTo>
                <a:pt x="45720" y="43493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32120E-3FF3-0543-977F-37F19FFE0337}">
      <dsp:nvSpPr>
        <dsp:cNvPr id="0" name=""/>
        <dsp:cNvSpPr/>
      </dsp:nvSpPr>
      <dsp:spPr>
        <a:xfrm>
          <a:off x="6836022" y="3241593"/>
          <a:ext cx="1631020" cy="1087346"/>
        </a:xfrm>
        <a:prstGeom prst="roundRect">
          <a:avLst>
            <a:gd name="adj" fmla="val 10000"/>
          </a:avLst>
        </a:prstGeom>
        <a:solidFill>
          <a:srgbClr val="2C69B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mn-lt"/>
              <a:cs typeface="Arial" pitchFamily="34" charset="0"/>
            </a:rPr>
            <a:t>Standards – definition,</a:t>
          </a:r>
        </a:p>
        <a:p>
          <a:pPr lvl="0" algn="ctr" defTabSz="666750">
            <a:lnSpc>
              <a:spcPct val="90000"/>
            </a:lnSpc>
            <a:spcBef>
              <a:spcPct val="0"/>
            </a:spcBef>
            <a:spcAft>
              <a:spcPct val="35000"/>
            </a:spcAft>
          </a:pPr>
          <a:r>
            <a:rPr lang="en-US" sz="1500" kern="1200" dirty="0" smtClean="0">
              <a:latin typeface="+mn-lt"/>
              <a:cs typeface="Arial" pitchFamily="34" charset="0"/>
            </a:rPr>
            <a:t>e.g. LEI</a:t>
          </a:r>
          <a:endParaRPr lang="en-US" sz="1500" kern="1200" dirty="0">
            <a:latin typeface="+mn-lt"/>
            <a:cs typeface="Arial" pitchFamily="34" charset="0"/>
          </a:endParaRPr>
        </a:p>
      </dsp:txBody>
      <dsp:txXfrm>
        <a:off x="6836022" y="3241593"/>
        <a:ext cx="1631020" cy="10873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6661" tIns="48331" rIns="96661" bIns="48331" rtlCol="0"/>
          <a:lstStyle>
            <a:lvl1pPr algn="l" fontAlgn="auto">
              <a:spcBef>
                <a:spcPts val="0"/>
              </a:spcBef>
              <a:spcAft>
                <a:spcPts val="0"/>
              </a:spcAft>
              <a:defRPr sz="1300" smtClean="0">
                <a:latin typeface="+mn-lt"/>
                <a:cs typeface="+mn-cs"/>
              </a:defRPr>
            </a:lvl1pPr>
          </a:lstStyle>
          <a:p>
            <a:pPr>
              <a:defRPr/>
            </a:pPr>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6661" tIns="48331" rIns="96661" bIns="48331" rtlCol="0"/>
          <a:lstStyle>
            <a:lvl1pPr algn="r" fontAlgn="auto">
              <a:spcBef>
                <a:spcPts val="0"/>
              </a:spcBef>
              <a:spcAft>
                <a:spcPts val="0"/>
              </a:spcAft>
              <a:defRPr sz="1300" smtClean="0">
                <a:latin typeface="+mn-lt"/>
                <a:cs typeface="+mn-cs"/>
              </a:defRPr>
            </a:lvl1pPr>
          </a:lstStyle>
          <a:p>
            <a:pPr>
              <a:defRPr/>
            </a:pPr>
            <a:fld id="{CD85B7C6-A6C3-4080-8173-2E8E483A7E66}" type="datetimeFigureOut">
              <a:rPr lang="en-US"/>
              <a:pPr>
                <a:defRPr/>
              </a:pPr>
              <a:t>4/22/2015</a:t>
            </a:fld>
            <a:endParaRPr lang="en-US"/>
          </a:p>
        </p:txBody>
      </p:sp>
      <p:sp>
        <p:nvSpPr>
          <p:cNvPr id="4" name="Slide Image Placeholder 3"/>
          <p:cNvSpPr>
            <a:spLocks noGrp="1" noRot="1" noChangeAspect="1"/>
          </p:cNvSpPr>
          <p:nvPr>
            <p:ph type="sldImg" idx="2"/>
          </p:nvPr>
        </p:nvSpPr>
        <p:spPr>
          <a:xfrm>
            <a:off x="779463" y="741363"/>
            <a:ext cx="5176837" cy="3698875"/>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6661" tIns="48331" rIns="96661" bIns="48331" rtlCol="0" anchor="b"/>
          <a:lstStyle>
            <a:lvl1pPr algn="l" fontAlgn="auto">
              <a:spcBef>
                <a:spcPts val="0"/>
              </a:spcBef>
              <a:spcAft>
                <a:spcPts val="0"/>
              </a:spcAft>
              <a:defRPr sz="13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6661" tIns="48331" rIns="96661" bIns="48331" rtlCol="0" anchor="b"/>
          <a:lstStyle>
            <a:lvl1pPr algn="r" fontAlgn="auto">
              <a:spcBef>
                <a:spcPts val="0"/>
              </a:spcBef>
              <a:spcAft>
                <a:spcPts val="0"/>
              </a:spcAft>
              <a:defRPr sz="1300" smtClean="0">
                <a:latin typeface="+mn-lt"/>
                <a:cs typeface="+mn-cs"/>
              </a:defRPr>
            </a:lvl1pPr>
          </a:lstStyle>
          <a:p>
            <a:pPr>
              <a:defRPr/>
            </a:pPr>
            <a:fld id="{BF4B256F-524F-4BDA-855E-C08DCC660BC1}" type="slidenum">
              <a:rPr lang="en-US"/>
              <a:pPr>
                <a:defRPr/>
              </a:pPr>
              <a:t>‹#›</a:t>
            </a:fld>
            <a:endParaRPr lang="en-US"/>
          </a:p>
        </p:txBody>
      </p:sp>
    </p:spTree>
    <p:extLst>
      <p:ext uri="{BB962C8B-B14F-4D97-AF65-F5344CB8AC3E}">
        <p14:creationId xmlns:p14="http://schemas.microsoft.com/office/powerpoint/2010/main" xmlns="" val="21091791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41363"/>
            <a:ext cx="5176837" cy="36988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200" b="1" dirty="0" smtClean="0"/>
              <a:t>In economics, the most basic assumption is “other things being equal”. In life, other things are often not equal. If the assumption is wrong, the theory is wrong, leading to wrong policies. Macroeconomics went wrong because much of its theory did not add up.</a:t>
            </a:r>
            <a:r>
              <a:rPr lang="en-MY" sz="1200" dirty="0" smtClean="0"/>
              <a:t> </a:t>
            </a: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EB01CD51-8187-4F00-B39B-6CB6123AC6F2}" type="slidenum">
              <a:rPr lang="en-US" smtClean="0"/>
              <a:pPr/>
              <a:t>5</a:t>
            </a:fld>
            <a:endParaRPr lang="en-US"/>
          </a:p>
        </p:txBody>
      </p:sp>
    </p:spTree>
    <p:extLst>
      <p:ext uri="{BB962C8B-B14F-4D97-AF65-F5344CB8AC3E}">
        <p14:creationId xmlns:p14="http://schemas.microsoft.com/office/powerpoint/2010/main" xmlns="" val="1024889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79463" y="741363"/>
            <a:ext cx="5176837" cy="3698875"/>
          </a:xfrm>
          <a:ln/>
        </p:spPr>
      </p:sp>
      <p:sp>
        <p:nvSpPr>
          <p:cNvPr id="24579" name="Rectangle 3"/>
          <p:cNvSpPr>
            <a:spLocks noGrp="1" noChangeArrowheads="1"/>
          </p:cNvSpPr>
          <p:nvPr>
            <p:ph type="body" idx="1"/>
          </p:nvPr>
        </p:nvSpPr>
        <p:spPr>
          <a:noFill/>
          <a:ln/>
        </p:spPr>
        <p:txBody>
          <a:bodyPr/>
          <a:lstStyle/>
          <a:p>
            <a:pPr lvl="1" eaLnBrk="1" hangingPunct="1">
              <a:spcBef>
                <a:spcPts val="200"/>
              </a:spcBef>
              <a:spcAft>
                <a:spcPts val="200"/>
              </a:spcAft>
              <a:buFont typeface="Courier New" pitchFamily="49" charset="0"/>
              <a:buNone/>
            </a:pPr>
            <a:endParaRPr lang="en-US" sz="300" dirty="0" smtClean="0">
              <a:latin typeface="Arial" pitchFamily="34" charset="0"/>
              <a:ea typeface="ＭＳ Ｐゴシック" pitchFamily="34" charset="-128"/>
              <a:cs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39775"/>
            <a:ext cx="5180013" cy="37004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2FCCFE-09D1-437D-8778-2CBC71685C82}"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39775"/>
            <a:ext cx="5180013" cy="37004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2FCCFE-09D1-437D-8778-2CBC71685C82}" type="slidenum">
              <a:rPr lang="en-US" smtClean="0"/>
              <a:pPr/>
              <a:t>22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39775"/>
            <a:ext cx="5180013" cy="37004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2FCCFE-09D1-437D-8778-2CBC71685C82}" type="slidenum">
              <a:rPr lang="en-US" smtClean="0"/>
              <a:pPr/>
              <a:t>30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39775"/>
            <a:ext cx="5180013" cy="37004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2FCCFE-09D1-437D-8778-2CBC71685C82}" type="slidenum">
              <a:rPr lang="en-US" smtClean="0"/>
              <a:pPr/>
              <a:t>36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E0771218-671D-F84F-AE45-956AF907D41A}" type="slidenum">
              <a:rPr lang="en-US"/>
              <a:pPr>
                <a:defRPr/>
              </a:pPr>
              <a:t>39</a:t>
            </a:fld>
            <a:endParaRPr lang="en-US"/>
          </a:p>
        </p:txBody>
      </p:sp>
      <p:sp>
        <p:nvSpPr>
          <p:cNvPr id="53249" name="Text Box 1"/>
          <p:cNvSpPr txBox="1">
            <a:spLocks noGrp="1" noRot="1" noChangeAspect="1" noChangeArrowheads="1"/>
          </p:cNvSpPr>
          <p:nvPr>
            <p:ph type="sldImg"/>
          </p:nvPr>
        </p:nvSpPr>
        <p:spPr>
          <a:xfrm>
            <a:off x="779463" y="749300"/>
            <a:ext cx="5176837" cy="3698875"/>
          </a:xfrm>
          <a:solidFill>
            <a:srgbClr val="FFFFFF"/>
          </a:solidFill>
          <a:ln>
            <a:solidFill>
              <a:srgbClr val="000000"/>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3250" name="Text Box 2"/>
          <p:cNvSpPr txBox="1">
            <a:spLocks noGrp="1" noChangeArrowheads="1"/>
          </p:cNvSpPr>
          <p:nvPr>
            <p:ph type="body" idx="1"/>
          </p:nvPr>
        </p:nvSpPr>
        <p:spPr>
          <a:xfrm>
            <a:off x="674053" y="4685748"/>
            <a:ext cx="5389244" cy="4439129"/>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209" y="2130434"/>
            <a:ext cx="816237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40418" y="3886200"/>
            <a:ext cx="672195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FEA456C-EF01-465F-9125-AD6D284D2CAD}" type="datetime1">
              <a:rPr lang="en-US" smtClean="0"/>
              <a:pPr>
                <a:defRPr/>
              </a:pPr>
              <a:t>4/22/2015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D49579-1564-4566-B177-64DC5CB0288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6EC813-A3BB-4BCD-9CED-BCEB698964D1}" type="datetime1">
              <a:rPr lang="en-US" smtClean="0"/>
              <a:pPr>
                <a:defRPr/>
              </a:pPr>
              <a:t>4/22/2015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81F298-8C59-4076-B1F8-1B04A5B369D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2021" y="274647"/>
            <a:ext cx="216062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0144" y="274647"/>
            <a:ext cx="632183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3B83B3-793F-4454-B77B-F240234F553D}" type="datetime1">
              <a:rPr lang="en-US" smtClean="0"/>
              <a:pPr>
                <a:defRPr/>
              </a:pPr>
              <a:t>4/22/2015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90CD87-2EC6-41D5-AB1E-67FA3C997E0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6B2952-5B3E-48B2-8099-6217628ABE84}" type="datetime1">
              <a:rPr lang="en-US" smtClean="0"/>
              <a:pPr>
                <a:defRPr/>
              </a:pPr>
              <a:t>4/22/2015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1407BC-6AA6-4995-B6C3-527912E7C03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554" y="4406909"/>
            <a:ext cx="816237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554" y="2906713"/>
            <a:ext cx="816237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E34D446-6068-42FD-B047-5CAF1E6FB37D}" type="datetime1">
              <a:rPr lang="en-US" smtClean="0"/>
              <a:pPr>
                <a:defRPr/>
              </a:pPr>
              <a:t>4/22/2015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EC2BBA-2988-43E5-8F5E-952238B563E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0144" y="1600206"/>
            <a:ext cx="424123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1417" y="1600206"/>
            <a:ext cx="424123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6002B66-AD7D-4519-B218-2A3CDF0E344E}" type="datetime1">
              <a:rPr lang="en-US" smtClean="0"/>
              <a:pPr>
                <a:defRPr/>
              </a:pPr>
              <a:t>4/22/2015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EF6112-E6C9-4095-8444-B84CFE693D4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0139" y="1535113"/>
            <a:ext cx="424289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0139" y="2174875"/>
            <a:ext cx="424289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8083" y="1535113"/>
            <a:ext cx="42445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083" y="2174875"/>
            <a:ext cx="42445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32AC3BE-1364-45B6-B236-E9F360B1FBDD}" type="datetime1">
              <a:rPr lang="en-US" smtClean="0"/>
              <a:pPr>
                <a:defRPr/>
              </a:pPr>
              <a:t>4/22/2015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1F08009-08D9-449F-A5C5-B3295239EF0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D6ABCB8-2180-4A74-8632-3557013931AD}" type="datetime1">
              <a:rPr lang="en-US" smtClean="0"/>
              <a:pPr>
                <a:defRPr/>
              </a:pPr>
              <a:t>4/22/2015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D94D465-A896-46BF-A2D0-444B59DB363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3C6E2A-3081-4A05-BED7-F9C777C31C1B}" type="datetime1">
              <a:rPr lang="en-US" smtClean="0"/>
              <a:pPr>
                <a:defRPr/>
              </a:pPr>
              <a:t>4/22/2015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BF41A8-65C5-4D1F-85BA-B268A55C21E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144" y="273050"/>
            <a:ext cx="315925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23" y="273059"/>
            <a:ext cx="53682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0144" y="1435103"/>
            <a:ext cx="315925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F6662A-182B-403A-9D65-9D12F4ADF3CB}" type="datetime1">
              <a:rPr lang="en-US" smtClean="0"/>
              <a:pPr>
                <a:defRPr/>
              </a:pPr>
              <a:t>4/22/2015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3B171D-97A0-4029-9EB8-8E2FE4D03C8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218" y="4800600"/>
            <a:ext cx="576167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2218" y="612775"/>
            <a:ext cx="576167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882218" y="5367338"/>
            <a:ext cx="57616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F48265-BEBE-4298-A658-52E881CDF692}" type="datetime1">
              <a:rPr lang="en-US" smtClean="0"/>
              <a:pPr>
                <a:defRPr/>
              </a:pPr>
              <a:t>4/22/2015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6CCA957-ACF4-41EB-85B7-DE8E874C584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80144" y="274638"/>
            <a:ext cx="864250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80144" y="1600206"/>
            <a:ext cx="8642509"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80139" y="6356359"/>
            <a:ext cx="2240651"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75BB731-B0BF-4BDD-8F11-AB4ABFAB31B5}" type="datetime1">
              <a:rPr lang="en-US" smtClean="0"/>
              <a:pPr>
                <a:defRPr/>
              </a:pPr>
              <a:t>4/22/2015</a:t>
            </a:fld>
            <a:endParaRPr lang="en-US"/>
          </a:p>
        </p:txBody>
      </p:sp>
      <p:sp>
        <p:nvSpPr>
          <p:cNvPr id="5" name="Footer Placeholder 4"/>
          <p:cNvSpPr>
            <a:spLocks noGrp="1"/>
          </p:cNvSpPr>
          <p:nvPr>
            <p:ph type="ftr" sz="quarter" idx="3"/>
          </p:nvPr>
        </p:nvSpPr>
        <p:spPr>
          <a:xfrm>
            <a:off x="3280957" y="6356359"/>
            <a:ext cx="3040883"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882001" y="6356359"/>
            <a:ext cx="2240651"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B85CA93-0FCF-432A-AFD7-D9E3790F571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financialresearch.gov/working-papers/files/OFRwp2014-02b_FloodLemieuxVargaWong_ApplicationVisualAnalyticsFinancialStabilityMonitoring_revised.pdf"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amazon.com/Complexity-Economy-W-Brian-Arthur/dp/019933429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oros.3cdn.net/4366be3db10ef738e5_s3m6bhtev.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oros.3cdn.net/4366be3db10ef738e5_s3m6bhtev.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barabasilab.com/pubs/CCNR-ALB_Publications/200305-01_SciAmer-ScaleFree/200305-01_SciAmer-ScaleFree.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bankofengland.co.uk/publications/Documents/speeches/2015/speech812.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newyorker.com/news/john-cassidy/pikettys-inequality-story-in-six-charts"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www.slideshare.net/sandhyajohnson/thinking-in-systems-donella-meadows-chapters-1-to-3"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www.bankofengland.co.uk/publications/Documents/speeches/2015/speech812.pdf" TargetMode="Externa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hyperlink" Target="http://financialresearch.gov/working-papers/files/OFRwp2014-02b_FloodLemieuxVargaWong_ApplicationVisualAnalyticsFinancialStabilityMonitoring_revised.pdf"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bankofengland.co.uk/publications/Documents/speeches/2015/speech812.pdf"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E:\AS%20articles_papers_notes\Victor%20Yakovenko\Distribution%20of%20Money\Distribution%20of%20Money%201.avi" TargetMode="External"/><Relationship Id="rId4" Type="http://schemas.openxmlformats.org/officeDocument/2006/relationships/hyperlink" Target="http://physics.umd.edu/~yakovenk/econophysics/animation.htm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physics.umd.edu/~yakovenk/econophysics/animation.html"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resalliance.org/index.php/adaptive_cycle" TargetMode="External"/><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financialresearch.gov/working-papers/files/OFRwp2014-02b_FloodLemieuxVargaWong_ApplicationVisualAnalyticsFinancialStabilityMonitoring_revised.pdf"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Placeholder 1"/>
          <p:cNvSpPr>
            <a:spLocks noGrp="1"/>
          </p:cNvSpPr>
          <p:nvPr>
            <p:ph type="body" sz="quarter" idx="4294967295"/>
          </p:nvPr>
        </p:nvSpPr>
        <p:spPr>
          <a:xfrm>
            <a:off x="1160463" y="2134800"/>
            <a:ext cx="8237538" cy="1795264"/>
          </a:xfrm>
        </p:spPr>
        <p:txBody>
          <a:bodyPr>
            <a:noAutofit/>
          </a:bodyPr>
          <a:lstStyle/>
          <a:p>
            <a:pPr marL="0" indent="0">
              <a:lnSpc>
                <a:spcPct val="100000"/>
              </a:lnSpc>
              <a:buNone/>
            </a:pPr>
            <a:r>
              <a:rPr lang="en-US" sz="4400" dirty="0" smtClean="0">
                <a:solidFill>
                  <a:srgbClr val="FF0000"/>
                </a:solidFill>
                <a:latin typeface="+mj-lt"/>
                <a:cs typeface="Arial" pitchFamily="34" charset="0"/>
              </a:rPr>
              <a:t>New Economic Thinking for 21st Century Challenges</a:t>
            </a:r>
            <a:endParaRPr lang="en-US" sz="4400" i="1" dirty="0" smtClean="0">
              <a:latin typeface="+mj-lt"/>
              <a:cs typeface="Arial" pitchFamily="34" charset="0"/>
            </a:endParaRPr>
          </a:p>
        </p:txBody>
      </p:sp>
      <p:sp>
        <p:nvSpPr>
          <p:cNvPr id="3" name="Text Placeholder 2"/>
          <p:cNvSpPr>
            <a:spLocks noGrp="1"/>
          </p:cNvSpPr>
          <p:nvPr>
            <p:ph type="body" sz="quarter" idx="4294967295"/>
          </p:nvPr>
        </p:nvSpPr>
        <p:spPr>
          <a:xfrm>
            <a:off x="1160464" y="4892400"/>
            <a:ext cx="8442325" cy="1600200"/>
          </a:xfrm>
        </p:spPr>
        <p:txBody>
          <a:bodyPr>
            <a:noAutofit/>
          </a:bodyPr>
          <a:lstStyle/>
          <a:p>
            <a:pPr marL="0" indent="0">
              <a:spcBef>
                <a:spcPts val="0"/>
              </a:spcBef>
              <a:buNone/>
            </a:pPr>
            <a:r>
              <a:rPr lang="en-US" sz="2000" b="1" dirty="0" smtClean="0">
                <a:latin typeface="+mj-lt"/>
                <a:cs typeface="Arial" pitchFamily="34" charset="0"/>
              </a:rPr>
              <a:t>Tan Sri Andrew Sheng</a:t>
            </a:r>
          </a:p>
          <a:p>
            <a:pPr marL="0" indent="0">
              <a:spcBef>
                <a:spcPts val="0"/>
              </a:spcBef>
              <a:buNone/>
            </a:pPr>
            <a:r>
              <a:rPr lang="en-US" sz="2000" dirty="0" smtClean="0">
                <a:latin typeface="+mj-lt"/>
                <a:cs typeface="Arial" pitchFamily="34" charset="0"/>
              </a:rPr>
              <a:t>Adjunct Professor</a:t>
            </a:r>
          </a:p>
          <a:p>
            <a:pPr marL="0" indent="0">
              <a:spcBef>
                <a:spcPts val="0"/>
              </a:spcBef>
              <a:buNone/>
            </a:pPr>
            <a:r>
              <a:rPr lang="en-US" sz="2000" dirty="0" err="1" smtClean="0">
                <a:latin typeface="+mj-lt"/>
                <a:cs typeface="Arial" pitchFamily="34" charset="0"/>
              </a:rPr>
              <a:t>Universiti</a:t>
            </a:r>
            <a:r>
              <a:rPr lang="en-US" sz="2000" dirty="0" smtClean="0">
                <a:latin typeface="+mj-lt"/>
                <a:cs typeface="Arial" pitchFamily="34" charset="0"/>
              </a:rPr>
              <a:t> Malaya</a:t>
            </a:r>
          </a:p>
          <a:p>
            <a:pPr marL="0" indent="0">
              <a:spcBef>
                <a:spcPts val="0"/>
              </a:spcBef>
              <a:buNone/>
            </a:pPr>
            <a:r>
              <a:rPr lang="en-US" sz="2000" dirty="0" smtClean="0">
                <a:latin typeface="+mj-lt"/>
                <a:cs typeface="Arial" pitchFamily="34" charset="0"/>
              </a:rPr>
              <a:t>21 April</a:t>
            </a:r>
            <a:r>
              <a:rPr lang="en-US" sz="2000" b="0" dirty="0" smtClean="0">
                <a:latin typeface="+mj-lt"/>
                <a:cs typeface="Arial" pitchFamily="34" charset="0"/>
              </a:rPr>
              <a:t>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0BF41A8-65C5-4D1F-85BA-B268A55C21E4}" type="slidenum">
              <a:rPr lang="en-US" smtClean="0"/>
              <a:pPr>
                <a:defRPr/>
              </a:pPr>
              <a:t>10</a:t>
            </a:fld>
            <a:endParaRPr lang="en-US"/>
          </a:p>
        </p:txBody>
      </p:sp>
      <p:sp>
        <p:nvSpPr>
          <p:cNvPr id="5" name="TextBox 4"/>
          <p:cNvSpPr txBox="1"/>
          <p:nvPr/>
        </p:nvSpPr>
        <p:spPr>
          <a:xfrm>
            <a:off x="478800" y="273600"/>
            <a:ext cx="8818394" cy="1323439"/>
          </a:xfrm>
          <a:prstGeom prst="rect">
            <a:avLst/>
          </a:prstGeom>
          <a:noFill/>
        </p:spPr>
        <p:txBody>
          <a:bodyPr wrap="square" rtlCol="0">
            <a:spAutoFit/>
          </a:bodyPr>
          <a:lstStyle/>
          <a:p>
            <a:r>
              <a:rPr lang="en-US" sz="4000" dirty="0" smtClean="0">
                <a:solidFill>
                  <a:srgbClr val="EA0000"/>
                </a:solidFill>
                <a:latin typeface="+mj-lt"/>
              </a:rPr>
              <a:t>Visualizing and Mapping Human Interaction in Multi-disciplinary Manner</a:t>
            </a:r>
            <a:endParaRPr lang="en-US" sz="4000" dirty="0">
              <a:solidFill>
                <a:srgbClr val="EA0000"/>
              </a:solidFill>
              <a:latin typeface="+mj-lt"/>
            </a:endParaRPr>
          </a:p>
        </p:txBody>
      </p:sp>
      <p:pic>
        <p:nvPicPr>
          <p:cNvPr id="7" name="Picture 4"/>
          <p:cNvPicPr>
            <a:picLocks noChangeAspect="1" noChangeArrowheads="1"/>
          </p:cNvPicPr>
          <p:nvPr/>
        </p:nvPicPr>
        <p:blipFill>
          <a:blip r:embed="rId2" cstate="print"/>
          <a:srcRect/>
          <a:stretch>
            <a:fillRect/>
          </a:stretch>
        </p:blipFill>
        <p:spPr bwMode="auto">
          <a:xfrm>
            <a:off x="0" y="2209800"/>
            <a:ext cx="9602788" cy="4253086"/>
          </a:xfrm>
          <a:prstGeom prst="rect">
            <a:avLst/>
          </a:prstGeom>
          <a:noFill/>
          <a:ln w="9525">
            <a:noFill/>
            <a:miter lim="800000"/>
            <a:headEnd/>
            <a:tailEnd/>
          </a:ln>
        </p:spPr>
      </p:pic>
      <p:sp>
        <p:nvSpPr>
          <p:cNvPr id="8" name="Rectangle 7"/>
          <p:cNvSpPr/>
          <p:nvPr/>
        </p:nvSpPr>
        <p:spPr>
          <a:xfrm>
            <a:off x="1219994" y="1600200"/>
            <a:ext cx="2259401" cy="707886"/>
          </a:xfrm>
          <a:prstGeom prst="rect">
            <a:avLst/>
          </a:prstGeom>
        </p:spPr>
        <p:txBody>
          <a:bodyPr wrap="none">
            <a:spAutoFit/>
          </a:bodyPr>
          <a:lstStyle/>
          <a:p>
            <a:r>
              <a:rPr lang="en-US" sz="2000" dirty="0" smtClean="0">
                <a:latin typeface="+mn-lt"/>
              </a:rPr>
              <a:t>Multidisciplinary</a:t>
            </a:r>
          </a:p>
          <a:p>
            <a:r>
              <a:rPr lang="en-US" sz="2000" dirty="0" smtClean="0">
                <a:latin typeface="+mn-lt"/>
              </a:rPr>
              <a:t>(</a:t>
            </a:r>
            <a:r>
              <a:rPr lang="en-US" sz="2000" dirty="0" err="1" smtClean="0">
                <a:latin typeface="+mn-lt"/>
              </a:rPr>
              <a:t>Keim</a:t>
            </a:r>
            <a:r>
              <a:rPr lang="en-US" sz="2000" dirty="0" smtClean="0">
                <a:latin typeface="+mn-lt"/>
              </a:rPr>
              <a:t>, et al., 2006)  </a:t>
            </a:r>
            <a:endParaRPr lang="en-US" sz="2000" dirty="0">
              <a:latin typeface="+mn-lt"/>
            </a:endParaRPr>
          </a:p>
        </p:txBody>
      </p:sp>
      <p:sp>
        <p:nvSpPr>
          <p:cNvPr id="9" name="Rectangle 8"/>
          <p:cNvSpPr/>
          <p:nvPr/>
        </p:nvSpPr>
        <p:spPr>
          <a:xfrm>
            <a:off x="5514094" y="1600200"/>
            <a:ext cx="3414140" cy="707886"/>
          </a:xfrm>
          <a:prstGeom prst="rect">
            <a:avLst/>
          </a:prstGeom>
        </p:spPr>
        <p:txBody>
          <a:bodyPr wrap="none">
            <a:spAutoFit/>
          </a:bodyPr>
          <a:lstStyle/>
          <a:p>
            <a:r>
              <a:rPr lang="en-US" sz="2000" dirty="0" smtClean="0">
                <a:latin typeface="+mn-lt"/>
              </a:rPr>
              <a:t>Human-in-the-Loop Analysis </a:t>
            </a:r>
          </a:p>
          <a:p>
            <a:r>
              <a:rPr lang="en-US" sz="2000" dirty="0" smtClean="0">
                <a:latin typeface="+mn-lt"/>
              </a:rPr>
              <a:t>(adapted from van </a:t>
            </a:r>
            <a:r>
              <a:rPr lang="en-US" sz="2000" dirty="0" err="1" smtClean="0">
                <a:latin typeface="+mn-lt"/>
              </a:rPr>
              <a:t>Wijk</a:t>
            </a:r>
            <a:r>
              <a:rPr lang="en-US" sz="2000" dirty="0" smtClean="0">
                <a:latin typeface="+mn-lt"/>
              </a:rPr>
              <a:t>, 2005) </a:t>
            </a:r>
            <a:endParaRPr lang="en-US" sz="2000" dirty="0">
              <a:latin typeface="+mn-lt"/>
            </a:endParaRPr>
          </a:p>
        </p:txBody>
      </p:sp>
      <p:sp>
        <p:nvSpPr>
          <p:cNvPr id="10" name="TextBox 9"/>
          <p:cNvSpPr txBox="1"/>
          <p:nvPr/>
        </p:nvSpPr>
        <p:spPr>
          <a:xfrm>
            <a:off x="1" y="6334780"/>
            <a:ext cx="8763793" cy="523220"/>
          </a:xfrm>
          <a:prstGeom prst="rect">
            <a:avLst/>
          </a:prstGeom>
          <a:noFill/>
        </p:spPr>
        <p:txBody>
          <a:bodyPr wrap="square" rtlCol="0">
            <a:spAutoFit/>
          </a:bodyPr>
          <a:lstStyle/>
          <a:p>
            <a:r>
              <a:rPr lang="en-US" sz="1400" dirty="0" smtClean="0">
                <a:latin typeface="+mn-lt"/>
              </a:rPr>
              <a:t>Source: Flood, Lemieux, </a:t>
            </a:r>
            <a:r>
              <a:rPr lang="en-US" sz="1400" dirty="0" err="1" smtClean="0">
                <a:latin typeface="+mn-lt"/>
              </a:rPr>
              <a:t>Varga</a:t>
            </a:r>
            <a:r>
              <a:rPr lang="en-US" sz="1400" dirty="0" smtClean="0">
                <a:latin typeface="+mn-lt"/>
              </a:rPr>
              <a:t> &amp; Wong. 2014. “</a:t>
            </a:r>
            <a:r>
              <a:rPr lang="en-US" sz="1400" i="1" dirty="0" smtClean="0">
                <a:latin typeface="+mn-lt"/>
                <a:hlinkClick r:id="rId3"/>
              </a:rPr>
              <a:t>The Application of Visual Analytics to Financial Stability Monitoring</a:t>
            </a:r>
            <a:r>
              <a:rPr lang="en-US" sz="1400" dirty="0" smtClean="0">
                <a:latin typeface="+mn-lt"/>
              </a:rPr>
              <a:t>.” Office of Financial Research, Working Paper.</a:t>
            </a:r>
            <a:endParaRPr lang="en-US" sz="1400" dirty="0">
              <a:latin typeface="+mn-lt"/>
            </a:endParaRPr>
          </a:p>
        </p:txBody>
      </p:sp>
    </p:spTree>
    <p:extLst>
      <p:ext uri="{BB962C8B-B14F-4D97-AF65-F5344CB8AC3E}">
        <p14:creationId xmlns:p14="http://schemas.microsoft.com/office/powerpoint/2010/main" xmlns="" val="2744763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txBox="1">
            <a:spLocks/>
          </p:cNvSpPr>
          <p:nvPr/>
        </p:nvSpPr>
        <p:spPr>
          <a:xfrm>
            <a:off x="3090897" y="2836292"/>
            <a:ext cx="5948394" cy="1744836"/>
          </a:xfrm>
          <a:prstGeom prst="rect">
            <a:avLst/>
          </a:prstGeom>
        </p:spPr>
        <p:txBody>
          <a:bodyPr vert="horz" lIns="91440" tIns="45720" rIns="91440" bIns="45720" rtlCol="0" anchor="t">
            <a:noAutofit/>
          </a:bodyPr>
          <a:lstStyle/>
          <a:p>
            <a:pPr lvl="0" fontAlgn="auto">
              <a:spcAft>
                <a:spcPts val="0"/>
              </a:spcAft>
              <a:defRPr/>
            </a:pPr>
            <a:r>
              <a:rPr lang="en-US" sz="3600" dirty="0" smtClean="0">
                <a:solidFill>
                  <a:srgbClr val="FF0000"/>
                </a:solidFill>
                <a:latin typeface="+mj-lt"/>
                <a:cs typeface="+mn-cs"/>
              </a:rPr>
              <a:t>Meta-economics</a:t>
            </a:r>
            <a:endParaRPr kumimoji="0" lang="en-US" sz="3600" b="0" i="1" u="none" strike="noStrike" kern="1200" cap="none" spc="0" normalizeH="0" baseline="0" noProof="0" dirty="0" smtClean="0">
              <a:ln>
                <a:noFill/>
              </a:ln>
              <a:solidFill>
                <a:srgbClr val="FF0000"/>
              </a:solidFill>
              <a:effectLst/>
              <a:uLnTx/>
              <a:uFillTx/>
              <a:latin typeface="+mj-lt"/>
              <a:ea typeface="+mn-ea"/>
              <a:cs typeface="+mn-cs"/>
            </a:endParaRPr>
          </a:p>
          <a:p>
            <a:pPr lvl="0">
              <a:defRPr/>
            </a:pPr>
            <a:r>
              <a:rPr lang="en-US" sz="2400" i="1" dirty="0" smtClean="0">
                <a:solidFill>
                  <a:srgbClr val="000090"/>
                </a:solidFill>
                <a:latin typeface="+mj-lt"/>
              </a:rPr>
              <a:t>All sciences are narratives defined in their own technical language</a:t>
            </a:r>
          </a:p>
          <a:p>
            <a:pPr lvl="0">
              <a:defRPr/>
            </a:pPr>
            <a:r>
              <a:rPr lang="en-US" sz="2400" i="1" dirty="0" smtClean="0">
                <a:solidFill>
                  <a:srgbClr val="000090"/>
                </a:solidFill>
                <a:latin typeface="+mj-lt"/>
              </a:rPr>
              <a:t>Our paradigm (way of thinking) shapes our perception of reality</a:t>
            </a:r>
          </a:p>
        </p:txBody>
      </p:sp>
      <p:sp>
        <p:nvSpPr>
          <p:cNvPr id="9" name="Text Placeholder 2"/>
          <p:cNvSpPr txBox="1">
            <a:spLocks/>
          </p:cNvSpPr>
          <p:nvPr/>
        </p:nvSpPr>
        <p:spPr>
          <a:xfrm>
            <a:off x="453465" y="2836292"/>
            <a:ext cx="2422370" cy="914400"/>
          </a:xfrm>
          <a:prstGeom prst="rect">
            <a:avLst/>
          </a:prstGeom>
        </p:spPr>
        <p:txBody>
          <a:bodyPr vert="horz" lIns="91440" tIns="45720" rIns="91440" bIns="4572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606060"/>
                </a:solidFill>
                <a:effectLst/>
                <a:uLnTx/>
                <a:uFillTx/>
                <a:latin typeface="+mj-lt"/>
                <a:ea typeface="+mn-ea"/>
                <a:cs typeface="Arial" pitchFamily="34" charset="0"/>
              </a:rPr>
              <a:t>Section 1</a:t>
            </a:r>
            <a:endParaRPr kumimoji="0" lang="en-US" sz="3600" b="0" i="0" u="none" strike="noStrike" kern="1200" cap="none" spc="0" normalizeH="0" baseline="0" noProof="0" dirty="0">
              <a:ln>
                <a:noFill/>
              </a:ln>
              <a:solidFill>
                <a:srgbClr val="606060"/>
              </a:solidFill>
              <a:effectLst/>
              <a:uLnTx/>
              <a:uFillTx/>
              <a:latin typeface="+mj-lt"/>
              <a:ea typeface="+mn-ea"/>
              <a:cs typeface="Arial" pitchFamily="34" charset="0"/>
            </a:endParaRPr>
          </a:p>
        </p:txBody>
      </p:sp>
      <p:cxnSp>
        <p:nvCxnSpPr>
          <p:cNvPr id="10" name="Straight Connector 9"/>
          <p:cNvCxnSpPr/>
          <p:nvPr/>
        </p:nvCxnSpPr>
        <p:spPr>
          <a:xfrm>
            <a:off x="3031200" y="2854800"/>
            <a:ext cx="0" cy="10656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l"/>
            <a:r>
              <a:rPr lang="en-US" sz="4000" dirty="0" smtClean="0">
                <a:solidFill>
                  <a:srgbClr val="EA0000"/>
                </a:solidFill>
                <a:cs typeface="Arial" pitchFamily="34" charset="0"/>
              </a:rPr>
              <a:t>Complexity Economics Shows Us the Unseen Side of the Moon </a:t>
            </a:r>
            <a:r>
              <a:rPr lang="en-US" sz="2400" dirty="0" smtClean="0">
                <a:solidFill>
                  <a:srgbClr val="EA0000"/>
                </a:solidFill>
                <a:cs typeface="Arial" pitchFamily="34" charset="0"/>
              </a:rPr>
              <a:t>– Brian Arthur (2014)</a:t>
            </a:r>
            <a:endParaRPr lang="en-US" sz="2400" dirty="0">
              <a:solidFill>
                <a:srgbClr val="EA0000"/>
              </a:solidFill>
              <a:cs typeface="Arial" pitchFamily="34" charset="0"/>
            </a:endParaRPr>
          </a:p>
        </p:txBody>
      </p:sp>
      <p:sp>
        <p:nvSpPr>
          <p:cNvPr id="3" name="Content Placeholder 2"/>
          <p:cNvSpPr>
            <a:spLocks noGrp="1"/>
          </p:cNvSpPr>
          <p:nvPr>
            <p:ph idx="1"/>
          </p:nvPr>
        </p:nvSpPr>
        <p:spPr>
          <a:xfrm>
            <a:off x="480144" y="1600206"/>
            <a:ext cx="8969450" cy="4724394"/>
          </a:xfrm>
        </p:spPr>
        <p:txBody>
          <a:bodyPr>
            <a:noAutofit/>
          </a:bodyPr>
          <a:lstStyle/>
          <a:p>
            <a:r>
              <a:rPr lang="en-US" sz="2300" dirty="0" smtClean="0">
                <a:solidFill>
                  <a:srgbClr val="000090"/>
                </a:solidFill>
                <a:cs typeface="Arial" pitchFamily="34" charset="0"/>
              </a:rPr>
              <a:t>Complexity economics – attempt to integrate silos of different specialized fields of science, social science and human arts into realm of system-wide thinking – </a:t>
            </a:r>
            <a:r>
              <a:rPr lang="en-US" sz="2300" dirty="0" smtClean="0">
                <a:solidFill>
                  <a:srgbClr val="FF0000"/>
                </a:solidFill>
                <a:cs typeface="Arial" pitchFamily="34" charset="0"/>
              </a:rPr>
              <a:t>system change unfolds through different algorithms of thought and behavior</a:t>
            </a:r>
          </a:p>
          <a:p>
            <a:r>
              <a:rPr lang="en-US" sz="2300" dirty="0">
                <a:solidFill>
                  <a:srgbClr val="000090"/>
                </a:solidFill>
                <a:cs typeface="Arial" pitchFamily="34" charset="0"/>
              </a:rPr>
              <a:t>E</a:t>
            </a:r>
            <a:r>
              <a:rPr lang="en-US" sz="2300" dirty="0" smtClean="0">
                <a:solidFill>
                  <a:srgbClr val="000090"/>
                </a:solidFill>
                <a:cs typeface="Arial" pitchFamily="34" charset="0"/>
              </a:rPr>
              <a:t>conomy is complex – Elements reacting to patterns these elements together create</a:t>
            </a:r>
          </a:p>
          <a:p>
            <a:r>
              <a:rPr lang="en-US" sz="2300" dirty="0" smtClean="0">
                <a:solidFill>
                  <a:srgbClr val="000090"/>
                </a:solidFill>
                <a:cs typeface="Arial" pitchFamily="34" charset="0"/>
              </a:rPr>
              <a:t>Complexity economics asks: </a:t>
            </a:r>
            <a:r>
              <a:rPr lang="en-US" sz="2300" dirty="0" smtClean="0">
                <a:solidFill>
                  <a:srgbClr val="FF0000"/>
                </a:solidFill>
                <a:cs typeface="Arial" pitchFamily="34" charset="0"/>
              </a:rPr>
              <a:t>How will agents react next and the pattern further unfold?</a:t>
            </a:r>
          </a:p>
          <a:p>
            <a:r>
              <a:rPr lang="en-US" sz="2300" dirty="0" smtClean="0">
                <a:solidFill>
                  <a:srgbClr val="000090"/>
                </a:solidFill>
                <a:cs typeface="Arial" pitchFamily="34" charset="0"/>
              </a:rPr>
              <a:t>Standard economics asks: What agents’ behavior is in equilibrium with the pattern it creates? – Restrictive. Can only pick up timeless phenomena</a:t>
            </a:r>
          </a:p>
          <a:p>
            <a:r>
              <a:rPr lang="en-US" sz="2300" dirty="0" smtClean="0">
                <a:solidFill>
                  <a:srgbClr val="000090"/>
                </a:solidFill>
                <a:cs typeface="Arial" pitchFamily="34" charset="0"/>
              </a:rPr>
              <a:t>Complexity economics: History matters. Economy forming, and          re-forming</a:t>
            </a:r>
          </a:p>
        </p:txBody>
      </p:sp>
      <p:sp>
        <p:nvSpPr>
          <p:cNvPr id="5" name="Rectangle 4"/>
          <p:cNvSpPr/>
          <p:nvPr/>
        </p:nvSpPr>
        <p:spPr>
          <a:xfrm>
            <a:off x="0" y="6550223"/>
            <a:ext cx="9202672" cy="307777"/>
          </a:xfrm>
          <a:prstGeom prst="rect">
            <a:avLst/>
          </a:prstGeom>
        </p:spPr>
        <p:txBody>
          <a:bodyPr wrap="square">
            <a:spAutoFit/>
          </a:bodyPr>
          <a:lstStyle/>
          <a:p>
            <a:r>
              <a:rPr lang="en-US" sz="1400" dirty="0" smtClean="0">
                <a:latin typeface="+mn-lt"/>
              </a:rPr>
              <a:t>Source: Arthur. 2014. “</a:t>
            </a:r>
            <a:r>
              <a:rPr lang="en-US" sz="1400" i="1" u="sng" dirty="0" smtClean="0">
                <a:latin typeface="+mn-lt"/>
                <a:hlinkClick r:id="rId2"/>
              </a:rPr>
              <a:t>Complexity and the Economy</a:t>
            </a:r>
            <a:r>
              <a:rPr lang="en-US" sz="1400" dirty="0" smtClean="0">
                <a:latin typeface="+mn-lt"/>
              </a:rPr>
              <a:t>.” Oxford University Press.</a:t>
            </a:r>
            <a:endParaRPr lang="en-US" sz="1400" dirty="0">
              <a:latin typeface="+mn-lt"/>
            </a:endParaRPr>
          </a:p>
        </p:txBody>
      </p:sp>
      <p:sp>
        <p:nvSpPr>
          <p:cNvPr id="6" name="Slide Number Placeholder 5"/>
          <p:cNvSpPr>
            <a:spLocks noGrp="1"/>
          </p:cNvSpPr>
          <p:nvPr>
            <p:ph type="sldNum" sz="quarter" idx="12"/>
          </p:nvPr>
        </p:nvSpPr>
        <p:spPr/>
        <p:txBody>
          <a:bodyPr/>
          <a:lstStyle/>
          <a:p>
            <a:pPr>
              <a:defRPr/>
            </a:pPr>
            <a:fld id="{191407BC-6AA6-4995-B6C3-527912E7C034}" type="slidenum">
              <a:rPr lang="en-US" smtClean="0"/>
              <a:pPr>
                <a:defRPr/>
              </a:pPr>
              <a:t>12</a:t>
            </a:fld>
            <a:endParaRPr lang="en-US"/>
          </a:p>
        </p:txBody>
      </p:sp>
    </p:spTree>
    <p:extLst>
      <p:ext uri="{BB962C8B-B14F-4D97-AF65-F5344CB8AC3E}">
        <p14:creationId xmlns:p14="http://schemas.microsoft.com/office/powerpoint/2010/main" xmlns="" val="1554670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0" y="274638"/>
            <a:ext cx="8642509" cy="1143000"/>
          </a:xfrm>
        </p:spPr>
        <p:txBody>
          <a:bodyPr anchor="t"/>
          <a:lstStyle/>
          <a:p>
            <a:pPr algn="l"/>
            <a:r>
              <a:rPr lang="en-US" sz="4000" dirty="0" smtClean="0">
                <a:solidFill>
                  <a:srgbClr val="EA0000"/>
                </a:solidFill>
                <a:cs typeface="Arial" pitchFamily="34" charset="0"/>
              </a:rPr>
              <a:t>Soros Theory of Reflexivity</a:t>
            </a:r>
            <a:endParaRPr lang="en-US" sz="4000" dirty="0">
              <a:solidFill>
                <a:srgbClr val="EA0000"/>
              </a:solidFill>
              <a:cs typeface="Arial" pitchFamily="34" charset="0"/>
            </a:endParaRPr>
          </a:p>
        </p:txBody>
      </p:sp>
      <p:sp>
        <p:nvSpPr>
          <p:cNvPr id="3" name="Content Placeholder 2"/>
          <p:cNvSpPr>
            <a:spLocks noGrp="1"/>
          </p:cNvSpPr>
          <p:nvPr>
            <p:ph idx="1"/>
          </p:nvPr>
        </p:nvSpPr>
        <p:spPr>
          <a:xfrm>
            <a:off x="478800" y="1267200"/>
            <a:ext cx="8642509" cy="5257800"/>
          </a:xfrm>
        </p:spPr>
        <p:txBody>
          <a:bodyPr>
            <a:noAutofit/>
          </a:bodyPr>
          <a:lstStyle/>
          <a:p>
            <a:r>
              <a:rPr lang="en-US" sz="2300" dirty="0" smtClean="0">
                <a:solidFill>
                  <a:srgbClr val="000090"/>
                </a:solidFill>
                <a:cs typeface="Arial" pitchFamily="34" charset="0"/>
              </a:rPr>
              <a:t>There is complex non-linear and inter-active relationship between thinking and reality</a:t>
            </a:r>
          </a:p>
          <a:p>
            <a:r>
              <a:rPr lang="en-US" sz="2300" dirty="0">
                <a:solidFill>
                  <a:srgbClr val="FF0000"/>
                </a:solidFill>
                <a:cs typeface="Arial" pitchFamily="34" charset="0"/>
              </a:rPr>
              <a:t>Principle of Fallibility </a:t>
            </a:r>
            <a:r>
              <a:rPr lang="en-US" sz="2300" dirty="0">
                <a:solidFill>
                  <a:srgbClr val="000090"/>
                </a:solidFill>
                <a:cs typeface="Arial" pitchFamily="34" charset="0"/>
              </a:rPr>
              <a:t>– </a:t>
            </a:r>
            <a:r>
              <a:rPr lang="en-US" sz="2300" dirty="0" smtClean="0">
                <a:solidFill>
                  <a:srgbClr val="000090"/>
                </a:solidFill>
                <a:cs typeface="Arial" pitchFamily="34" charset="0"/>
              </a:rPr>
              <a:t>our </a:t>
            </a:r>
            <a:r>
              <a:rPr lang="en-US" sz="2300" dirty="0">
                <a:solidFill>
                  <a:srgbClr val="000090"/>
                </a:solidFill>
                <a:cs typeface="Arial" pitchFamily="34" charset="0"/>
              </a:rPr>
              <a:t>view of the world is always partial and distorted.   By abstracting </a:t>
            </a:r>
            <a:r>
              <a:rPr lang="en-US" sz="2300" dirty="0" smtClean="0">
                <a:solidFill>
                  <a:srgbClr val="000090"/>
                </a:solidFill>
                <a:cs typeface="Arial" pitchFamily="34" charset="0"/>
              </a:rPr>
              <a:t>data </a:t>
            </a:r>
            <a:r>
              <a:rPr lang="en-US" sz="2300" dirty="0">
                <a:solidFill>
                  <a:srgbClr val="000090"/>
                </a:solidFill>
                <a:cs typeface="Arial" pitchFamily="34" charset="0"/>
              </a:rPr>
              <a:t>into higher integrative and reductionist principles or patterns, </a:t>
            </a:r>
            <a:r>
              <a:rPr lang="en-US" sz="2300" dirty="0" smtClean="0">
                <a:solidFill>
                  <a:srgbClr val="000090"/>
                </a:solidFill>
                <a:cs typeface="Arial" pitchFamily="34" charset="0"/>
              </a:rPr>
              <a:t>lens </a:t>
            </a:r>
            <a:r>
              <a:rPr lang="en-US" sz="2300" dirty="0">
                <a:solidFill>
                  <a:srgbClr val="000090"/>
                </a:solidFill>
                <a:cs typeface="Arial" pitchFamily="34" charset="0"/>
              </a:rPr>
              <a:t>or map that we use to diagnose our environment and make decisions are by definition reductionist</a:t>
            </a:r>
          </a:p>
          <a:p>
            <a:r>
              <a:rPr lang="en-US" sz="2300" dirty="0" smtClean="0">
                <a:solidFill>
                  <a:srgbClr val="000090"/>
                </a:solidFill>
                <a:cs typeface="Arial" pitchFamily="34" charset="0"/>
              </a:rPr>
              <a:t>Two elements to reflexive behavior – </a:t>
            </a:r>
            <a:r>
              <a:rPr lang="en-US" sz="2300" dirty="0" smtClean="0">
                <a:solidFill>
                  <a:srgbClr val="FF0000"/>
                </a:solidFill>
                <a:cs typeface="Arial" pitchFamily="34" charset="0"/>
              </a:rPr>
              <a:t>cognitive function and manipulative function</a:t>
            </a:r>
          </a:p>
          <a:p>
            <a:r>
              <a:rPr lang="en-US" sz="2300" dirty="0" smtClean="0">
                <a:solidFill>
                  <a:srgbClr val="000090"/>
                </a:solidFill>
                <a:cs typeface="Arial" pitchFamily="34" charset="0"/>
              </a:rPr>
              <a:t>Cognitive function seeks to understand the environment</a:t>
            </a:r>
          </a:p>
          <a:p>
            <a:r>
              <a:rPr lang="en-US" sz="2300" dirty="0" smtClean="0">
                <a:solidFill>
                  <a:srgbClr val="000090"/>
                </a:solidFill>
                <a:cs typeface="Arial" pitchFamily="34" charset="0"/>
              </a:rPr>
              <a:t>Manipulative function acts to change it – decision and action</a:t>
            </a:r>
          </a:p>
          <a:p>
            <a:r>
              <a:rPr lang="en-US" sz="2300" dirty="0">
                <a:solidFill>
                  <a:srgbClr val="000090"/>
                </a:solidFill>
                <a:cs typeface="Arial" pitchFamily="34" charset="0"/>
              </a:rPr>
              <a:t>R</a:t>
            </a:r>
            <a:r>
              <a:rPr lang="en-US" sz="2300" dirty="0" smtClean="0">
                <a:solidFill>
                  <a:srgbClr val="000090"/>
                </a:solidFill>
                <a:cs typeface="Arial" pitchFamily="34" charset="0"/>
              </a:rPr>
              <a:t>eflexive inter-action changes context in dynamic, non-linear ways, because all market participants are inter-connected</a:t>
            </a:r>
          </a:p>
        </p:txBody>
      </p:sp>
      <p:sp>
        <p:nvSpPr>
          <p:cNvPr id="4" name="Rectangle 3"/>
          <p:cNvSpPr/>
          <p:nvPr/>
        </p:nvSpPr>
        <p:spPr>
          <a:xfrm>
            <a:off x="0" y="6550223"/>
            <a:ext cx="8802556" cy="307777"/>
          </a:xfrm>
          <a:prstGeom prst="rect">
            <a:avLst/>
          </a:prstGeom>
        </p:spPr>
        <p:txBody>
          <a:bodyPr wrap="square">
            <a:spAutoFit/>
          </a:bodyPr>
          <a:lstStyle/>
          <a:p>
            <a:r>
              <a:rPr lang="en-US" sz="1400" dirty="0" smtClean="0">
                <a:latin typeface="+mn-lt"/>
              </a:rPr>
              <a:t>Source: Soros. 2014. “</a:t>
            </a:r>
            <a:r>
              <a:rPr lang="en-US" sz="1400" u="sng" dirty="0" smtClean="0">
                <a:latin typeface="+mn-lt"/>
                <a:hlinkClick r:id="rId2"/>
              </a:rPr>
              <a:t>Fallibility, Reflexivity, and the Human Uncertainty Principle</a:t>
            </a:r>
            <a:r>
              <a:rPr lang="en-US" sz="1400" dirty="0" smtClean="0">
                <a:latin typeface="+mn-lt"/>
              </a:rPr>
              <a:t>.” </a:t>
            </a:r>
            <a:r>
              <a:rPr lang="en-US" sz="1400" i="1" dirty="0" smtClean="0">
                <a:latin typeface="+mn-lt"/>
              </a:rPr>
              <a:t>Journal of Economic Methodology</a:t>
            </a:r>
            <a:r>
              <a:rPr lang="en-US" sz="1400" dirty="0" smtClean="0">
                <a:latin typeface="+mn-lt"/>
              </a:rPr>
              <a:t>.</a:t>
            </a:r>
            <a:endParaRPr lang="en-US" sz="1400" dirty="0">
              <a:latin typeface="+mn-lt"/>
            </a:endParaRPr>
          </a:p>
        </p:txBody>
      </p:sp>
      <p:sp>
        <p:nvSpPr>
          <p:cNvPr id="5" name="Slide Number Placeholder 4"/>
          <p:cNvSpPr>
            <a:spLocks noGrp="1"/>
          </p:cNvSpPr>
          <p:nvPr>
            <p:ph type="sldNum" sz="quarter" idx="12"/>
          </p:nvPr>
        </p:nvSpPr>
        <p:spPr/>
        <p:txBody>
          <a:bodyPr/>
          <a:lstStyle/>
          <a:p>
            <a:pPr>
              <a:defRPr/>
            </a:pPr>
            <a:fld id="{191407BC-6AA6-4995-B6C3-527912E7C034}" type="slidenum">
              <a:rPr lang="en-US" smtClean="0"/>
              <a:pPr>
                <a:defRPr/>
              </a:pPr>
              <a:t>13</a:t>
            </a:fld>
            <a:endParaRPr lang="en-US"/>
          </a:p>
        </p:txBody>
      </p:sp>
    </p:spTree>
    <p:extLst>
      <p:ext uri="{BB962C8B-B14F-4D97-AF65-F5344CB8AC3E}">
        <p14:creationId xmlns:p14="http://schemas.microsoft.com/office/powerpoint/2010/main" xmlns="" val="1554670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0" y="274638"/>
            <a:ext cx="8642509" cy="1143000"/>
          </a:xfrm>
        </p:spPr>
        <p:txBody>
          <a:bodyPr anchor="t"/>
          <a:lstStyle/>
          <a:p>
            <a:pPr algn="l"/>
            <a:r>
              <a:rPr lang="en-US" sz="2400" dirty="0" smtClean="0">
                <a:solidFill>
                  <a:srgbClr val="EA0000"/>
                </a:solidFill>
                <a:cs typeface="Arial" pitchFamily="34" charset="0"/>
              </a:rPr>
              <a:t>Soros – Reflexive Systems – thinking changes reality that changes cognition that changes action that changes context</a:t>
            </a:r>
            <a:endParaRPr lang="en-US" sz="2400" dirty="0">
              <a:solidFill>
                <a:srgbClr val="EA0000"/>
              </a:solidFill>
              <a:cs typeface="Arial" pitchFamily="34" charset="0"/>
            </a:endParaRPr>
          </a:p>
        </p:txBody>
      </p:sp>
      <p:sp>
        <p:nvSpPr>
          <p:cNvPr id="5" name="Slide Number Placeholder 4"/>
          <p:cNvSpPr>
            <a:spLocks noGrp="1"/>
          </p:cNvSpPr>
          <p:nvPr>
            <p:ph type="sldNum" sz="quarter" idx="12"/>
          </p:nvPr>
        </p:nvSpPr>
        <p:spPr/>
        <p:txBody>
          <a:bodyPr/>
          <a:lstStyle/>
          <a:p>
            <a:pPr>
              <a:defRPr/>
            </a:pPr>
            <a:fld id="{191407BC-6AA6-4995-B6C3-527912E7C034}" type="slidenum">
              <a:rPr lang="en-US" smtClean="0"/>
              <a:pPr>
                <a:defRPr/>
              </a:pPr>
              <a:t>14</a:t>
            </a:fld>
            <a:endParaRPr lang="en-US"/>
          </a:p>
        </p:txBody>
      </p:sp>
      <p:pic>
        <p:nvPicPr>
          <p:cNvPr id="2050" name="Picture 2"/>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972786" y="1219200"/>
            <a:ext cx="7657223" cy="5033911"/>
          </a:xfrm>
          <a:prstGeom prst="rect">
            <a:avLst/>
          </a:prstGeom>
          <a:noFill/>
          <a:ln w="9525">
            <a:noFill/>
            <a:miter lim="800000"/>
            <a:headEnd/>
            <a:tailEnd/>
          </a:ln>
        </p:spPr>
      </p:pic>
      <p:sp>
        <p:nvSpPr>
          <p:cNvPr id="6" name="Rectangle 5"/>
          <p:cNvSpPr/>
          <p:nvPr/>
        </p:nvSpPr>
        <p:spPr>
          <a:xfrm>
            <a:off x="0" y="6550223"/>
            <a:ext cx="8802556" cy="307777"/>
          </a:xfrm>
          <a:prstGeom prst="rect">
            <a:avLst/>
          </a:prstGeom>
        </p:spPr>
        <p:txBody>
          <a:bodyPr wrap="square">
            <a:spAutoFit/>
          </a:bodyPr>
          <a:lstStyle/>
          <a:p>
            <a:r>
              <a:rPr lang="en-US" sz="1400" dirty="0" smtClean="0">
                <a:latin typeface="+mn-lt"/>
              </a:rPr>
              <a:t>Source: Soros. 2014. “</a:t>
            </a:r>
            <a:r>
              <a:rPr lang="en-US" sz="1400" u="sng" dirty="0" smtClean="0">
                <a:latin typeface="+mn-lt"/>
                <a:hlinkClick r:id="rId3"/>
              </a:rPr>
              <a:t>Fallibility, Reflexivity, and the Human Uncertainty Principle</a:t>
            </a:r>
            <a:r>
              <a:rPr lang="en-US" sz="1400" dirty="0" smtClean="0">
                <a:latin typeface="+mn-lt"/>
              </a:rPr>
              <a:t>.” </a:t>
            </a:r>
            <a:r>
              <a:rPr lang="en-US" sz="1400" i="1" dirty="0" smtClean="0">
                <a:latin typeface="+mn-lt"/>
              </a:rPr>
              <a:t>Journal of Economic Methodology</a:t>
            </a:r>
            <a:r>
              <a:rPr lang="en-US" sz="1400" dirty="0" smtClean="0">
                <a:latin typeface="+mn-lt"/>
              </a:rPr>
              <a:t>.</a:t>
            </a:r>
            <a:endParaRPr lang="en-US" sz="1400" dirty="0">
              <a:latin typeface="+mn-lt"/>
            </a:endParaRPr>
          </a:p>
        </p:txBody>
      </p:sp>
    </p:spTree>
    <p:extLst>
      <p:ext uri="{BB962C8B-B14F-4D97-AF65-F5344CB8AC3E}">
        <p14:creationId xmlns:p14="http://schemas.microsoft.com/office/powerpoint/2010/main" xmlns="" val="1554670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solidFill>
                  <a:srgbClr val="EA0000"/>
                </a:solidFill>
              </a:rPr>
              <a:t>Radical Uncertainty and Model Risk</a:t>
            </a:r>
            <a:r>
              <a:rPr lang="en-US" sz="3600" dirty="0">
                <a:solidFill>
                  <a:srgbClr val="EA0000"/>
                </a:solidFill>
              </a:rPr>
              <a:t/>
            </a:r>
            <a:br>
              <a:rPr lang="en-US" sz="3600" dirty="0">
                <a:solidFill>
                  <a:srgbClr val="EA0000"/>
                </a:solidFill>
              </a:rPr>
            </a:br>
            <a:r>
              <a:rPr lang="en-US" sz="2400" dirty="0" smtClean="0">
                <a:solidFill>
                  <a:srgbClr val="EA0000"/>
                </a:solidFill>
              </a:rPr>
              <a:t>– Lo and Mueller (2010)</a:t>
            </a:r>
            <a:endParaRPr lang="en-US" sz="2400" dirty="0">
              <a:solidFill>
                <a:srgbClr val="EA0000"/>
              </a:solidFill>
            </a:endParaRPr>
          </a:p>
        </p:txBody>
      </p:sp>
      <p:sp>
        <p:nvSpPr>
          <p:cNvPr id="3" name="Content Placeholder 2"/>
          <p:cNvSpPr>
            <a:spLocks noGrp="1"/>
          </p:cNvSpPr>
          <p:nvPr>
            <p:ph idx="1"/>
          </p:nvPr>
        </p:nvSpPr>
        <p:spPr>
          <a:xfrm>
            <a:off x="480144" y="1600206"/>
            <a:ext cx="8642509" cy="4952994"/>
          </a:xfrm>
        </p:spPr>
        <p:txBody>
          <a:bodyPr/>
          <a:lstStyle/>
          <a:p>
            <a:r>
              <a:rPr lang="en-US" sz="2400" dirty="0" smtClean="0">
                <a:solidFill>
                  <a:srgbClr val="000090"/>
                </a:solidFill>
              </a:rPr>
              <a:t>Frank Knight – Risk (Measurable probabilities) and Uncertainty (non-measurable)</a:t>
            </a:r>
          </a:p>
          <a:p>
            <a:r>
              <a:rPr lang="en-US" sz="2400" dirty="0" smtClean="0">
                <a:solidFill>
                  <a:srgbClr val="000090"/>
                </a:solidFill>
              </a:rPr>
              <a:t>Taxonomy of Uncertainty:</a:t>
            </a:r>
          </a:p>
          <a:p>
            <a:r>
              <a:rPr lang="en-US" sz="2400" dirty="0" smtClean="0">
                <a:solidFill>
                  <a:srgbClr val="000090"/>
                </a:solidFill>
              </a:rPr>
              <a:t>Level 1: Complete Certainty – Physical laws</a:t>
            </a:r>
            <a:endParaRPr lang="en-US" sz="2400" dirty="0">
              <a:solidFill>
                <a:srgbClr val="000090"/>
              </a:solidFill>
            </a:endParaRPr>
          </a:p>
          <a:p>
            <a:r>
              <a:rPr lang="en-US" sz="2400" dirty="0" smtClean="0">
                <a:solidFill>
                  <a:srgbClr val="000090"/>
                </a:solidFill>
              </a:rPr>
              <a:t>Level </a:t>
            </a:r>
            <a:r>
              <a:rPr lang="en-US" sz="2400" dirty="0">
                <a:solidFill>
                  <a:srgbClr val="000090"/>
                </a:solidFill>
              </a:rPr>
              <a:t>2: Risk without </a:t>
            </a:r>
            <a:r>
              <a:rPr lang="en-US" sz="2400" dirty="0" smtClean="0">
                <a:solidFill>
                  <a:srgbClr val="000090"/>
                </a:solidFill>
              </a:rPr>
              <a:t>Uncertainty – Measurable risk</a:t>
            </a:r>
            <a:endParaRPr lang="en-US" sz="2400" dirty="0">
              <a:solidFill>
                <a:srgbClr val="000090"/>
              </a:solidFill>
            </a:endParaRPr>
          </a:p>
          <a:p>
            <a:r>
              <a:rPr lang="en-US" sz="2400" dirty="0" smtClean="0">
                <a:solidFill>
                  <a:srgbClr val="000090"/>
                </a:solidFill>
              </a:rPr>
              <a:t>Level </a:t>
            </a:r>
            <a:r>
              <a:rPr lang="en-US" sz="2400" dirty="0">
                <a:solidFill>
                  <a:srgbClr val="000090"/>
                </a:solidFill>
              </a:rPr>
              <a:t>3: Fully Reducible </a:t>
            </a:r>
            <a:r>
              <a:rPr lang="en-US" sz="2400" dirty="0" smtClean="0">
                <a:solidFill>
                  <a:srgbClr val="000090"/>
                </a:solidFill>
              </a:rPr>
              <a:t>Uncertainty – Big Data computable with more granular data</a:t>
            </a:r>
            <a:endParaRPr lang="en-US" sz="2400" dirty="0">
              <a:solidFill>
                <a:srgbClr val="000090"/>
              </a:solidFill>
            </a:endParaRPr>
          </a:p>
          <a:p>
            <a:r>
              <a:rPr lang="en-US" sz="2400" dirty="0" smtClean="0">
                <a:solidFill>
                  <a:srgbClr val="000090"/>
                </a:solidFill>
              </a:rPr>
              <a:t>Level </a:t>
            </a:r>
            <a:r>
              <a:rPr lang="en-US" sz="2400" dirty="0">
                <a:solidFill>
                  <a:srgbClr val="000090"/>
                </a:solidFill>
              </a:rPr>
              <a:t>4: Partially Reducible </a:t>
            </a:r>
            <a:r>
              <a:rPr lang="en-US" sz="2400" dirty="0" smtClean="0">
                <a:solidFill>
                  <a:srgbClr val="000090"/>
                </a:solidFill>
              </a:rPr>
              <a:t>Uncertainty – Known Unknowns</a:t>
            </a:r>
            <a:endParaRPr lang="en-US" sz="2400" dirty="0">
              <a:solidFill>
                <a:srgbClr val="000090"/>
              </a:solidFill>
            </a:endParaRPr>
          </a:p>
          <a:p>
            <a:r>
              <a:rPr lang="en-US" sz="2400" dirty="0" smtClean="0">
                <a:solidFill>
                  <a:srgbClr val="000090"/>
                </a:solidFill>
              </a:rPr>
              <a:t>Level </a:t>
            </a:r>
            <a:r>
              <a:rPr lang="en-US" sz="2400" dirty="0">
                <a:solidFill>
                  <a:srgbClr val="000090"/>
                </a:solidFill>
              </a:rPr>
              <a:t>5: Irreducible </a:t>
            </a:r>
            <a:r>
              <a:rPr lang="en-US" sz="2400" dirty="0" smtClean="0">
                <a:solidFill>
                  <a:srgbClr val="000090"/>
                </a:solidFill>
              </a:rPr>
              <a:t>Uncertainty – Unknown </a:t>
            </a:r>
            <a:r>
              <a:rPr lang="en-US" sz="2400" dirty="0" err="1" smtClean="0">
                <a:solidFill>
                  <a:srgbClr val="000090"/>
                </a:solidFill>
              </a:rPr>
              <a:t>Unknown</a:t>
            </a:r>
            <a:endParaRPr lang="en-US" sz="2400" dirty="0" smtClean="0">
              <a:solidFill>
                <a:srgbClr val="000090"/>
              </a:solidFill>
            </a:endParaRPr>
          </a:p>
          <a:p>
            <a:pPr marL="0" indent="0">
              <a:buNone/>
            </a:pPr>
            <a:r>
              <a:rPr lang="en-US" sz="2400" dirty="0" smtClean="0">
                <a:solidFill>
                  <a:srgbClr val="EA0000"/>
                </a:solidFill>
              </a:rPr>
              <a:t>All models are defective because of they cannot compute Level 4 and Level 5 uncertainties – hence, </a:t>
            </a:r>
            <a:r>
              <a:rPr lang="en-US" sz="2400" dirty="0" err="1" smtClean="0">
                <a:solidFill>
                  <a:srgbClr val="EA0000"/>
                </a:solidFill>
              </a:rPr>
              <a:t>judgement</a:t>
            </a:r>
            <a:r>
              <a:rPr lang="en-US" sz="2400" dirty="0" smtClean="0">
                <a:solidFill>
                  <a:srgbClr val="EA0000"/>
                </a:solidFill>
              </a:rPr>
              <a:t> is needed to interpret model outputs</a:t>
            </a:r>
            <a:endParaRPr lang="en-US" sz="2400" dirty="0">
              <a:solidFill>
                <a:srgbClr val="EA0000"/>
              </a:solidFill>
            </a:endParaRPr>
          </a:p>
        </p:txBody>
      </p:sp>
      <p:sp>
        <p:nvSpPr>
          <p:cNvPr id="4" name="Slide Number Placeholder 3"/>
          <p:cNvSpPr>
            <a:spLocks noGrp="1"/>
          </p:cNvSpPr>
          <p:nvPr>
            <p:ph type="sldNum" sz="quarter" idx="12"/>
          </p:nvPr>
        </p:nvSpPr>
        <p:spPr/>
        <p:txBody>
          <a:bodyPr/>
          <a:lstStyle/>
          <a:p>
            <a:pPr>
              <a:defRPr/>
            </a:pPr>
            <a:fld id="{191407BC-6AA6-4995-B6C3-527912E7C034}" type="slidenum">
              <a:rPr lang="en-US" smtClean="0"/>
              <a:pPr>
                <a:defRPr/>
              </a:pPr>
              <a:t>15</a:t>
            </a:fld>
            <a:endParaRPr lang="en-US"/>
          </a:p>
        </p:txBody>
      </p:sp>
    </p:spTree>
    <p:extLst>
      <p:ext uri="{BB962C8B-B14F-4D97-AF65-F5344CB8AC3E}">
        <p14:creationId xmlns:p14="http://schemas.microsoft.com/office/powerpoint/2010/main" xmlns="" val="2990502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
          <p:cNvSpPr>
            <a:spLocks/>
          </p:cNvSpPr>
          <p:nvPr/>
        </p:nvSpPr>
        <p:spPr bwMode="auto">
          <a:xfrm>
            <a:off x="8835900" y="234960"/>
            <a:ext cx="612876" cy="246063"/>
          </a:xfrm>
          <a:prstGeom prst="rect">
            <a:avLst/>
          </a:prstGeom>
          <a:noFill/>
          <a:ln w="9525">
            <a:noFill/>
            <a:round/>
            <a:headEnd/>
            <a:tailEnd/>
          </a:ln>
        </p:spPr>
        <p:txBody>
          <a:bodyPr lIns="0" tIns="0" rIns="0" bIns="0"/>
          <a:lstStyle/>
          <a:p>
            <a:endParaRPr lang="en-US"/>
          </a:p>
        </p:txBody>
      </p:sp>
      <p:sp>
        <p:nvSpPr>
          <p:cNvPr id="30724" name="Rectangle 2"/>
          <p:cNvSpPr>
            <a:spLocks/>
          </p:cNvSpPr>
          <p:nvPr/>
        </p:nvSpPr>
        <p:spPr bwMode="auto">
          <a:xfrm>
            <a:off x="8837488" y="234960"/>
            <a:ext cx="612876" cy="246063"/>
          </a:xfrm>
          <a:prstGeom prst="rect">
            <a:avLst/>
          </a:prstGeom>
          <a:noFill/>
          <a:ln w="9525">
            <a:noFill/>
            <a:round/>
            <a:headEnd/>
            <a:tailEnd/>
          </a:ln>
        </p:spPr>
        <p:txBody>
          <a:bodyPr lIns="0" tIns="0" rIns="0" bIns="0"/>
          <a:lstStyle/>
          <a:p>
            <a:endParaRPr lang="en-US"/>
          </a:p>
        </p:txBody>
      </p:sp>
      <p:sp>
        <p:nvSpPr>
          <p:cNvPr id="30725" name="Freeform 3"/>
          <p:cNvSpPr>
            <a:spLocks/>
          </p:cNvSpPr>
          <p:nvPr/>
        </p:nvSpPr>
        <p:spPr bwMode="auto">
          <a:xfrm>
            <a:off x="1683033" y="1827877"/>
            <a:ext cx="6162107" cy="3965575"/>
          </a:xfrm>
          <a:custGeom>
            <a:avLst/>
            <a:gdLst>
              <a:gd name="T0" fmla="*/ 0 w 21600"/>
              <a:gd name="T1" fmla="*/ 21528 h 21600"/>
              <a:gd name="T2" fmla="*/ 5305 w 21600"/>
              <a:gd name="T3" fmla="*/ 21600 h 21600"/>
              <a:gd name="T4" fmla="*/ 5752 w 21600"/>
              <a:gd name="T5" fmla="*/ 21273 h 21600"/>
              <a:gd name="T6" fmla="*/ 6284 w 21600"/>
              <a:gd name="T7" fmla="*/ 20684 h 21600"/>
              <a:gd name="T8" fmla="*/ 6690 w 21600"/>
              <a:gd name="T9" fmla="*/ 20120 h 21600"/>
              <a:gd name="T10" fmla="*/ 7055 w 21600"/>
              <a:gd name="T11" fmla="*/ 19481 h 21600"/>
              <a:gd name="T12" fmla="*/ 7408 w 21600"/>
              <a:gd name="T13" fmla="*/ 18704 h 21600"/>
              <a:gd name="T14" fmla="*/ 7836 w 21600"/>
              <a:gd name="T15" fmla="*/ 17663 h 21600"/>
              <a:gd name="T16" fmla="*/ 8124 w 21600"/>
              <a:gd name="T17" fmla="*/ 16135 h 21600"/>
              <a:gd name="T18" fmla="*/ 8503 w 21600"/>
              <a:gd name="T19" fmla="*/ 14546 h 21600"/>
              <a:gd name="T20" fmla="*/ 8643 w 21600"/>
              <a:gd name="T21" fmla="*/ 13519 h 21600"/>
              <a:gd name="T22" fmla="*/ 8813 w 21600"/>
              <a:gd name="T23" fmla="*/ 11905 h 21600"/>
              <a:gd name="T24" fmla="*/ 9027 w 21600"/>
              <a:gd name="T25" fmla="*/ 10332 h 21600"/>
              <a:gd name="T26" fmla="*/ 9287 w 21600"/>
              <a:gd name="T27" fmla="*/ 8055 h 21600"/>
              <a:gd name="T28" fmla="*/ 9699 w 21600"/>
              <a:gd name="T29" fmla="*/ 5335 h 21600"/>
              <a:gd name="T30" fmla="*/ 10019 w 21600"/>
              <a:gd name="T31" fmla="*/ 3210 h 21600"/>
              <a:gd name="T32" fmla="*/ 10288 w 21600"/>
              <a:gd name="T33" fmla="*/ 1698 h 21600"/>
              <a:gd name="T34" fmla="*/ 10596 w 21600"/>
              <a:gd name="T35" fmla="*/ 351 h 21600"/>
              <a:gd name="T36" fmla="*/ 10959 w 21600"/>
              <a:gd name="T37" fmla="*/ 0 h 21600"/>
              <a:gd name="T38" fmla="*/ 11398 w 21600"/>
              <a:gd name="T39" fmla="*/ 168 h 21600"/>
              <a:gd name="T40" fmla="*/ 11773 w 21600"/>
              <a:gd name="T41" fmla="*/ 1041 h 21600"/>
              <a:gd name="T42" fmla="*/ 11926 w 21600"/>
              <a:gd name="T43" fmla="*/ 2061 h 21600"/>
              <a:gd name="T44" fmla="*/ 12095 w 21600"/>
              <a:gd name="T45" fmla="*/ 3051 h 21600"/>
              <a:gd name="T46" fmla="*/ 12357 w 21600"/>
              <a:gd name="T47" fmla="*/ 5074 h 21600"/>
              <a:gd name="T48" fmla="*/ 12637 w 21600"/>
              <a:gd name="T49" fmla="*/ 7551 h 21600"/>
              <a:gd name="T50" fmla="*/ 12981 w 21600"/>
              <a:gd name="T51" fmla="*/ 10199 h 21600"/>
              <a:gd name="T52" fmla="*/ 13178 w 21600"/>
              <a:gd name="T53" fmla="*/ 11456 h 21600"/>
              <a:gd name="T54" fmla="*/ 13500 w 21600"/>
              <a:gd name="T55" fmla="*/ 13724 h 21600"/>
              <a:gd name="T56" fmla="*/ 13899 w 21600"/>
              <a:gd name="T57" fmla="*/ 16094 h 21600"/>
              <a:gd name="T58" fmla="*/ 14401 w 21600"/>
              <a:gd name="T59" fmla="*/ 17917 h 21600"/>
              <a:gd name="T60" fmla="*/ 14752 w 21600"/>
              <a:gd name="T61" fmla="*/ 19134 h 21600"/>
              <a:gd name="T62" fmla="*/ 15121 w 21600"/>
              <a:gd name="T63" fmla="*/ 20266 h 21600"/>
              <a:gd name="T64" fmla="*/ 15532 w 21600"/>
              <a:gd name="T65" fmla="*/ 20787 h 21600"/>
              <a:gd name="T66" fmla="*/ 16273 w 21600"/>
              <a:gd name="T67" fmla="*/ 21525 h 21600"/>
              <a:gd name="T68" fmla="*/ 21600 w 21600"/>
              <a:gd name="T69" fmla="*/ 21538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0" y="21528"/>
                </a:moveTo>
                <a:lnTo>
                  <a:pt x="5305" y="21600"/>
                </a:lnTo>
                <a:lnTo>
                  <a:pt x="5752" y="21273"/>
                </a:lnTo>
                <a:lnTo>
                  <a:pt x="6284" y="20684"/>
                </a:lnTo>
                <a:lnTo>
                  <a:pt x="6690" y="20120"/>
                </a:lnTo>
                <a:lnTo>
                  <a:pt x="7055" y="19481"/>
                </a:lnTo>
                <a:lnTo>
                  <a:pt x="7408" y="18704"/>
                </a:lnTo>
                <a:lnTo>
                  <a:pt x="7836" y="17663"/>
                </a:lnTo>
                <a:lnTo>
                  <a:pt x="8124" y="16135"/>
                </a:lnTo>
                <a:lnTo>
                  <a:pt x="8503" y="14546"/>
                </a:lnTo>
                <a:lnTo>
                  <a:pt x="8643" y="13519"/>
                </a:lnTo>
                <a:lnTo>
                  <a:pt x="8813" y="11905"/>
                </a:lnTo>
                <a:lnTo>
                  <a:pt x="9027" y="10332"/>
                </a:lnTo>
                <a:lnTo>
                  <a:pt x="9287" y="8055"/>
                </a:lnTo>
                <a:lnTo>
                  <a:pt x="9699" y="5335"/>
                </a:lnTo>
                <a:lnTo>
                  <a:pt x="10019" y="3210"/>
                </a:lnTo>
                <a:lnTo>
                  <a:pt x="10288" y="1698"/>
                </a:lnTo>
                <a:lnTo>
                  <a:pt x="10596" y="351"/>
                </a:lnTo>
                <a:lnTo>
                  <a:pt x="10959" y="0"/>
                </a:lnTo>
                <a:lnTo>
                  <a:pt x="11398" y="168"/>
                </a:lnTo>
                <a:lnTo>
                  <a:pt x="11773" y="1041"/>
                </a:lnTo>
                <a:lnTo>
                  <a:pt x="11926" y="2061"/>
                </a:lnTo>
                <a:lnTo>
                  <a:pt x="12095" y="3051"/>
                </a:lnTo>
                <a:lnTo>
                  <a:pt x="12357" y="5074"/>
                </a:lnTo>
                <a:lnTo>
                  <a:pt x="12637" y="7551"/>
                </a:lnTo>
                <a:lnTo>
                  <a:pt x="12981" y="10199"/>
                </a:lnTo>
                <a:lnTo>
                  <a:pt x="13178" y="11456"/>
                </a:lnTo>
                <a:lnTo>
                  <a:pt x="13500" y="13724"/>
                </a:lnTo>
                <a:lnTo>
                  <a:pt x="13899" y="16094"/>
                </a:lnTo>
                <a:lnTo>
                  <a:pt x="14401" y="17917"/>
                </a:lnTo>
                <a:lnTo>
                  <a:pt x="14752" y="19134"/>
                </a:lnTo>
                <a:lnTo>
                  <a:pt x="15121" y="20266"/>
                </a:lnTo>
                <a:lnTo>
                  <a:pt x="15532" y="20787"/>
                </a:lnTo>
                <a:lnTo>
                  <a:pt x="16273" y="21525"/>
                </a:lnTo>
                <a:lnTo>
                  <a:pt x="21600" y="21538"/>
                </a:lnTo>
              </a:path>
            </a:pathLst>
          </a:custGeom>
          <a:noFill/>
          <a:ln w="38100">
            <a:solidFill>
              <a:srgbClr val="D90B00"/>
            </a:solidFill>
            <a:miter lim="800000"/>
            <a:headEnd/>
            <a:tailEnd/>
          </a:ln>
        </p:spPr>
        <p:txBody>
          <a:bodyPr lIns="0" tIns="0" rIns="0" bIns="0"/>
          <a:lstStyle/>
          <a:p>
            <a:endParaRPr lang="en-US" sz="2600">
              <a:latin typeface="+mn-lt"/>
            </a:endParaRPr>
          </a:p>
        </p:txBody>
      </p:sp>
      <p:sp>
        <p:nvSpPr>
          <p:cNvPr id="30726" name="Freeform 4"/>
          <p:cNvSpPr>
            <a:spLocks/>
          </p:cNvSpPr>
          <p:nvPr/>
        </p:nvSpPr>
        <p:spPr bwMode="auto">
          <a:xfrm flipH="1">
            <a:off x="5846142" y="3420143"/>
            <a:ext cx="2402285" cy="2370139"/>
          </a:xfrm>
          <a:custGeom>
            <a:avLst/>
            <a:gdLst>
              <a:gd name="T0" fmla="*/ 1 w 21398"/>
              <a:gd name="T1" fmla="*/ 2163 h 21261"/>
              <a:gd name="T2" fmla="*/ 1367 w 21398"/>
              <a:gd name="T3" fmla="*/ 1857 h 21261"/>
              <a:gd name="T4" fmla="*/ 2031 w 21398"/>
              <a:gd name="T5" fmla="*/ 1167 h 21261"/>
              <a:gd name="T6" fmla="*/ 2908 w 21398"/>
              <a:gd name="T7" fmla="*/ 367 h 21261"/>
              <a:gd name="T8" fmla="*/ 3548 w 21398"/>
              <a:gd name="T9" fmla="*/ 29 h 21261"/>
              <a:gd name="T10" fmla="*/ 4491 w 21398"/>
              <a:gd name="T11" fmla="*/ 29 h 21261"/>
              <a:gd name="T12" fmla="*/ 5475 w 21398"/>
              <a:gd name="T13" fmla="*/ 335 h 21261"/>
              <a:gd name="T14" fmla="*/ 5812 w 21398"/>
              <a:gd name="T15" fmla="*/ 1060 h 21261"/>
              <a:gd name="T16" fmla="*/ 5998 w 21398"/>
              <a:gd name="T17" fmla="*/ 2085 h 21261"/>
              <a:gd name="T18" fmla="*/ 5936 w 21398"/>
              <a:gd name="T19" fmla="*/ 2904 h 21261"/>
              <a:gd name="T20" fmla="*/ 5678 w 21398"/>
              <a:gd name="T21" fmla="*/ 4254 h 21261"/>
              <a:gd name="T22" fmla="*/ 3540 w 21398"/>
              <a:gd name="T23" fmla="*/ 14954 h 21261"/>
              <a:gd name="T24" fmla="*/ 3660 w 21398"/>
              <a:gd name="T25" fmla="*/ 15834 h 21261"/>
              <a:gd name="T26" fmla="*/ 4303 w 21398"/>
              <a:gd name="T27" fmla="*/ 16143 h 21261"/>
              <a:gd name="T28" fmla="*/ 5164 w 21398"/>
              <a:gd name="T29" fmla="*/ 16200 h 21261"/>
              <a:gd name="T30" fmla="*/ 6475 w 21398"/>
              <a:gd name="T31" fmla="*/ 15837 h 21261"/>
              <a:gd name="T32" fmla="*/ 8340 w 21398"/>
              <a:gd name="T33" fmla="*/ 15034 h 21261"/>
              <a:gd name="T34" fmla="*/ 9929 w 21398"/>
              <a:gd name="T35" fmla="*/ 14337 h 21261"/>
              <a:gd name="T36" fmla="*/ 11987 w 21398"/>
              <a:gd name="T37" fmla="*/ 13354 h 21261"/>
              <a:gd name="T38" fmla="*/ 14444 w 21398"/>
              <a:gd name="T39" fmla="*/ 12430 h 21261"/>
              <a:gd name="T40" fmla="*/ 17411 w 21398"/>
              <a:gd name="T41" fmla="*/ 11298 h 21261"/>
              <a:gd name="T42" fmla="*/ 19782 w 21398"/>
              <a:gd name="T43" fmla="*/ 9757 h 21261"/>
              <a:gd name="T44" fmla="*/ 20061 w 21398"/>
              <a:gd name="T45" fmla="*/ 11973 h 21261"/>
              <a:gd name="T46" fmla="*/ 21383 w 21398"/>
              <a:gd name="T47" fmla="*/ 11875 h 21261"/>
              <a:gd name="T48" fmla="*/ 20103 w 21398"/>
              <a:gd name="T49" fmla="*/ 13385 h 21261"/>
              <a:gd name="T50" fmla="*/ 21327 w 21398"/>
              <a:gd name="T51" fmla="*/ 13287 h 21261"/>
              <a:gd name="T52" fmla="*/ 20254 w 21398"/>
              <a:gd name="T53" fmla="*/ 14595 h 21261"/>
              <a:gd name="T54" fmla="*/ 21176 w 21398"/>
              <a:gd name="T55" fmla="*/ 14926 h 21261"/>
              <a:gd name="T56" fmla="*/ 20274 w 21398"/>
              <a:gd name="T57" fmla="*/ 17309 h 21261"/>
              <a:gd name="T58" fmla="*/ 19194 w 21398"/>
              <a:gd name="T59" fmla="*/ 18825 h 21261"/>
              <a:gd name="T60" fmla="*/ 18168 w 21398"/>
              <a:gd name="T61" fmla="*/ 20219 h 21261"/>
              <a:gd name="T62" fmla="*/ 16888 w 21398"/>
              <a:gd name="T63" fmla="*/ 20723 h 21261"/>
              <a:gd name="T64" fmla="*/ 3384 w 21398"/>
              <a:gd name="T65" fmla="*/ 20758 h 21261"/>
              <a:gd name="T66" fmla="*/ 2262 w 21398"/>
              <a:gd name="T67" fmla="*/ 19970 h 21261"/>
              <a:gd name="T68" fmla="*/ 1663 w 21398"/>
              <a:gd name="T69" fmla="*/ 19279 h 21261"/>
              <a:gd name="T70" fmla="*/ 1144 w 21398"/>
              <a:gd name="T71" fmla="*/ 18665 h 21261"/>
              <a:gd name="T72" fmla="*/ 411 w 21398"/>
              <a:gd name="T73" fmla="*/ 17287 h 21261"/>
              <a:gd name="T74" fmla="*/ 786 w 21398"/>
              <a:gd name="T75" fmla="*/ 15721 h 21261"/>
              <a:gd name="T76" fmla="*/ 1251 w 21398"/>
              <a:gd name="T77" fmla="*/ 13722 h 21261"/>
              <a:gd name="T78" fmla="*/ 4059 w 21398"/>
              <a:gd name="T79" fmla="*/ 2628 h 21261"/>
              <a:gd name="T80" fmla="*/ 2269 w 21398"/>
              <a:gd name="T81" fmla="*/ 2496 h 21261"/>
              <a:gd name="T82" fmla="*/ 1 w 21398"/>
              <a:gd name="T83" fmla="*/ 2163 h 21261"/>
              <a:gd name="T84" fmla="*/ 1 w 21398"/>
              <a:gd name="T85" fmla="*/ 2163 h 21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398"/>
              <a:gd name="T130" fmla="*/ 0 h 21261"/>
              <a:gd name="T131" fmla="*/ 21398 w 21398"/>
              <a:gd name="T132" fmla="*/ 21261 h 21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398" h="21261">
                <a:moveTo>
                  <a:pt x="1" y="2163"/>
                </a:moveTo>
                <a:cubicBezTo>
                  <a:pt x="-36" y="2025"/>
                  <a:pt x="1114" y="1997"/>
                  <a:pt x="1367" y="1857"/>
                </a:cubicBezTo>
                <a:cubicBezTo>
                  <a:pt x="1547" y="1757"/>
                  <a:pt x="1879" y="1315"/>
                  <a:pt x="2031" y="1167"/>
                </a:cubicBezTo>
                <a:cubicBezTo>
                  <a:pt x="2217" y="986"/>
                  <a:pt x="2693" y="517"/>
                  <a:pt x="2908" y="367"/>
                </a:cubicBezTo>
                <a:cubicBezTo>
                  <a:pt x="3036" y="277"/>
                  <a:pt x="3396" y="66"/>
                  <a:pt x="3548" y="29"/>
                </a:cubicBezTo>
                <a:cubicBezTo>
                  <a:pt x="3742" y="-18"/>
                  <a:pt x="4289" y="-1"/>
                  <a:pt x="4491" y="29"/>
                </a:cubicBezTo>
                <a:cubicBezTo>
                  <a:pt x="4713" y="63"/>
                  <a:pt x="5322" y="205"/>
                  <a:pt x="5475" y="335"/>
                </a:cubicBezTo>
                <a:cubicBezTo>
                  <a:pt x="5601" y="443"/>
                  <a:pt x="5759" y="895"/>
                  <a:pt x="5812" y="1060"/>
                </a:cubicBezTo>
                <a:cubicBezTo>
                  <a:pt x="5881" y="1278"/>
                  <a:pt x="5986" y="1858"/>
                  <a:pt x="5998" y="2085"/>
                </a:cubicBezTo>
                <a:cubicBezTo>
                  <a:pt x="6007" y="2264"/>
                  <a:pt x="5960" y="2725"/>
                  <a:pt x="5936" y="2904"/>
                </a:cubicBezTo>
                <a:cubicBezTo>
                  <a:pt x="5896" y="3203"/>
                  <a:pt x="5736" y="3957"/>
                  <a:pt x="5678" y="4254"/>
                </a:cubicBezTo>
                <a:cubicBezTo>
                  <a:pt x="5217" y="6610"/>
                  <a:pt x="3614" y="12590"/>
                  <a:pt x="3540" y="14954"/>
                </a:cubicBezTo>
                <a:cubicBezTo>
                  <a:pt x="3534" y="15147"/>
                  <a:pt x="3553" y="15692"/>
                  <a:pt x="3660" y="15834"/>
                </a:cubicBezTo>
                <a:cubicBezTo>
                  <a:pt x="3741" y="15941"/>
                  <a:pt x="4153" y="16104"/>
                  <a:pt x="4303" y="16143"/>
                </a:cubicBezTo>
                <a:cubicBezTo>
                  <a:pt x="4482" y="16190"/>
                  <a:pt x="4978" y="16219"/>
                  <a:pt x="5164" y="16200"/>
                </a:cubicBezTo>
                <a:cubicBezTo>
                  <a:pt x="5458" y="16170"/>
                  <a:pt x="6194" y="15936"/>
                  <a:pt x="6475" y="15837"/>
                </a:cubicBezTo>
                <a:cubicBezTo>
                  <a:pt x="6897" y="15689"/>
                  <a:pt x="7930" y="15212"/>
                  <a:pt x="8340" y="15034"/>
                </a:cubicBezTo>
                <a:cubicBezTo>
                  <a:pt x="8690" y="14882"/>
                  <a:pt x="9583" y="14496"/>
                  <a:pt x="9929" y="14337"/>
                </a:cubicBezTo>
                <a:cubicBezTo>
                  <a:pt x="10386" y="14128"/>
                  <a:pt x="11525" y="13551"/>
                  <a:pt x="11987" y="13354"/>
                </a:cubicBezTo>
                <a:cubicBezTo>
                  <a:pt x="12516" y="13128"/>
                  <a:pt x="13904" y="12635"/>
                  <a:pt x="14444" y="12430"/>
                </a:cubicBezTo>
                <a:cubicBezTo>
                  <a:pt x="15097" y="12183"/>
                  <a:pt x="16796" y="11610"/>
                  <a:pt x="17411" y="11298"/>
                </a:cubicBezTo>
                <a:cubicBezTo>
                  <a:pt x="17967" y="11016"/>
                  <a:pt x="19484" y="9635"/>
                  <a:pt x="19782" y="9757"/>
                </a:cubicBezTo>
                <a:cubicBezTo>
                  <a:pt x="20031" y="9859"/>
                  <a:pt x="19763" y="11749"/>
                  <a:pt x="20061" y="11973"/>
                </a:cubicBezTo>
                <a:cubicBezTo>
                  <a:pt x="20223" y="12095"/>
                  <a:pt x="21213" y="11754"/>
                  <a:pt x="21383" y="11875"/>
                </a:cubicBezTo>
                <a:cubicBezTo>
                  <a:pt x="21564" y="12004"/>
                  <a:pt x="20074" y="13077"/>
                  <a:pt x="20103" y="13385"/>
                </a:cubicBezTo>
                <a:cubicBezTo>
                  <a:pt x="20091" y="13261"/>
                  <a:pt x="21167" y="13176"/>
                  <a:pt x="21327" y="13287"/>
                </a:cubicBezTo>
                <a:cubicBezTo>
                  <a:pt x="21485" y="13395"/>
                  <a:pt x="20189" y="14386"/>
                  <a:pt x="20254" y="14595"/>
                </a:cubicBezTo>
                <a:cubicBezTo>
                  <a:pt x="20290" y="14712"/>
                  <a:pt x="21110" y="14796"/>
                  <a:pt x="21176" y="14926"/>
                </a:cubicBezTo>
                <a:cubicBezTo>
                  <a:pt x="21359" y="15290"/>
                  <a:pt x="20539" y="16815"/>
                  <a:pt x="20274" y="17309"/>
                </a:cubicBezTo>
                <a:cubicBezTo>
                  <a:pt x="20084" y="17664"/>
                  <a:pt x="19434" y="18493"/>
                  <a:pt x="19194" y="18825"/>
                </a:cubicBezTo>
                <a:cubicBezTo>
                  <a:pt x="18971" y="19133"/>
                  <a:pt x="18466" y="19992"/>
                  <a:pt x="18168" y="20219"/>
                </a:cubicBezTo>
                <a:cubicBezTo>
                  <a:pt x="17942" y="20390"/>
                  <a:pt x="17182" y="20667"/>
                  <a:pt x="16888" y="20723"/>
                </a:cubicBezTo>
                <a:cubicBezTo>
                  <a:pt x="14038" y="21264"/>
                  <a:pt x="6048" y="21582"/>
                  <a:pt x="3384" y="20758"/>
                </a:cubicBezTo>
                <a:cubicBezTo>
                  <a:pt x="3105" y="20671"/>
                  <a:pt x="2482" y="20168"/>
                  <a:pt x="2262" y="19970"/>
                </a:cubicBezTo>
                <a:cubicBezTo>
                  <a:pt x="2112" y="19835"/>
                  <a:pt x="1794" y="19432"/>
                  <a:pt x="1663" y="19279"/>
                </a:cubicBezTo>
                <a:cubicBezTo>
                  <a:pt x="1548" y="19145"/>
                  <a:pt x="1242" y="18809"/>
                  <a:pt x="1144" y="18665"/>
                </a:cubicBezTo>
                <a:cubicBezTo>
                  <a:pt x="950" y="18380"/>
                  <a:pt x="452" y="17603"/>
                  <a:pt x="411" y="17287"/>
                </a:cubicBezTo>
                <a:cubicBezTo>
                  <a:pt x="368" y="16956"/>
                  <a:pt x="705" y="16066"/>
                  <a:pt x="786" y="15721"/>
                </a:cubicBezTo>
                <a:cubicBezTo>
                  <a:pt x="890" y="15281"/>
                  <a:pt x="1144" y="14161"/>
                  <a:pt x="1251" y="13722"/>
                </a:cubicBezTo>
                <a:cubicBezTo>
                  <a:pt x="1844" y="11276"/>
                  <a:pt x="5113" y="3949"/>
                  <a:pt x="4059" y="2628"/>
                </a:cubicBezTo>
                <a:cubicBezTo>
                  <a:pt x="3906" y="2437"/>
                  <a:pt x="2661" y="2539"/>
                  <a:pt x="2269" y="2496"/>
                </a:cubicBezTo>
                <a:cubicBezTo>
                  <a:pt x="1768" y="2440"/>
                  <a:pt x="61" y="2388"/>
                  <a:pt x="1" y="2163"/>
                </a:cubicBezTo>
                <a:close/>
                <a:moveTo>
                  <a:pt x="1" y="2163"/>
                </a:moveTo>
              </a:path>
            </a:pathLst>
          </a:custGeom>
          <a:solidFill>
            <a:schemeClr val="tx1"/>
          </a:solidFill>
          <a:ln w="50800">
            <a:solidFill>
              <a:srgbClr val="00DA00"/>
            </a:solidFill>
            <a:miter lim="800000"/>
            <a:headEnd/>
            <a:tailEnd/>
          </a:ln>
        </p:spPr>
        <p:txBody>
          <a:bodyPr lIns="0" tIns="0" rIns="0" bIns="0"/>
          <a:lstStyle/>
          <a:p>
            <a:endParaRPr lang="en-US" sz="2600">
              <a:latin typeface="+mn-lt"/>
            </a:endParaRPr>
          </a:p>
        </p:txBody>
      </p:sp>
      <p:sp>
        <p:nvSpPr>
          <p:cNvPr id="30727" name="Freeform 5"/>
          <p:cNvSpPr>
            <a:spLocks/>
          </p:cNvSpPr>
          <p:nvPr/>
        </p:nvSpPr>
        <p:spPr bwMode="auto">
          <a:xfrm>
            <a:off x="1332138" y="3420134"/>
            <a:ext cx="2403873" cy="2360614"/>
          </a:xfrm>
          <a:custGeom>
            <a:avLst/>
            <a:gdLst>
              <a:gd name="T0" fmla="*/ 1 w 21398"/>
              <a:gd name="T1" fmla="*/ 2163 h 21261"/>
              <a:gd name="T2" fmla="*/ 1367 w 21398"/>
              <a:gd name="T3" fmla="*/ 1857 h 21261"/>
              <a:gd name="T4" fmla="*/ 2031 w 21398"/>
              <a:gd name="T5" fmla="*/ 1167 h 21261"/>
              <a:gd name="T6" fmla="*/ 2908 w 21398"/>
              <a:gd name="T7" fmla="*/ 367 h 21261"/>
              <a:gd name="T8" fmla="*/ 3548 w 21398"/>
              <a:gd name="T9" fmla="*/ 29 h 21261"/>
              <a:gd name="T10" fmla="*/ 4491 w 21398"/>
              <a:gd name="T11" fmla="*/ 29 h 21261"/>
              <a:gd name="T12" fmla="*/ 5475 w 21398"/>
              <a:gd name="T13" fmla="*/ 335 h 21261"/>
              <a:gd name="T14" fmla="*/ 5812 w 21398"/>
              <a:gd name="T15" fmla="*/ 1060 h 21261"/>
              <a:gd name="T16" fmla="*/ 5998 w 21398"/>
              <a:gd name="T17" fmla="*/ 2085 h 21261"/>
              <a:gd name="T18" fmla="*/ 5936 w 21398"/>
              <a:gd name="T19" fmla="*/ 2904 h 21261"/>
              <a:gd name="T20" fmla="*/ 5678 w 21398"/>
              <a:gd name="T21" fmla="*/ 4254 h 21261"/>
              <a:gd name="T22" fmla="*/ 3540 w 21398"/>
              <a:gd name="T23" fmla="*/ 14954 h 21261"/>
              <a:gd name="T24" fmla="*/ 3660 w 21398"/>
              <a:gd name="T25" fmla="*/ 15834 h 21261"/>
              <a:gd name="T26" fmla="*/ 4303 w 21398"/>
              <a:gd name="T27" fmla="*/ 16143 h 21261"/>
              <a:gd name="T28" fmla="*/ 5164 w 21398"/>
              <a:gd name="T29" fmla="*/ 16200 h 21261"/>
              <a:gd name="T30" fmla="*/ 6475 w 21398"/>
              <a:gd name="T31" fmla="*/ 15837 h 21261"/>
              <a:gd name="T32" fmla="*/ 8340 w 21398"/>
              <a:gd name="T33" fmla="*/ 15034 h 21261"/>
              <a:gd name="T34" fmla="*/ 9929 w 21398"/>
              <a:gd name="T35" fmla="*/ 14337 h 21261"/>
              <a:gd name="T36" fmla="*/ 11987 w 21398"/>
              <a:gd name="T37" fmla="*/ 13354 h 21261"/>
              <a:gd name="T38" fmla="*/ 14444 w 21398"/>
              <a:gd name="T39" fmla="*/ 12430 h 21261"/>
              <a:gd name="T40" fmla="*/ 17411 w 21398"/>
              <a:gd name="T41" fmla="*/ 11298 h 21261"/>
              <a:gd name="T42" fmla="*/ 19782 w 21398"/>
              <a:gd name="T43" fmla="*/ 9757 h 21261"/>
              <a:gd name="T44" fmla="*/ 20061 w 21398"/>
              <a:gd name="T45" fmla="*/ 11973 h 21261"/>
              <a:gd name="T46" fmla="*/ 21383 w 21398"/>
              <a:gd name="T47" fmla="*/ 11875 h 21261"/>
              <a:gd name="T48" fmla="*/ 20103 w 21398"/>
              <a:gd name="T49" fmla="*/ 13385 h 21261"/>
              <a:gd name="T50" fmla="*/ 21327 w 21398"/>
              <a:gd name="T51" fmla="*/ 13287 h 21261"/>
              <a:gd name="T52" fmla="*/ 20254 w 21398"/>
              <a:gd name="T53" fmla="*/ 14595 h 21261"/>
              <a:gd name="T54" fmla="*/ 21176 w 21398"/>
              <a:gd name="T55" fmla="*/ 14926 h 21261"/>
              <a:gd name="T56" fmla="*/ 20274 w 21398"/>
              <a:gd name="T57" fmla="*/ 17309 h 21261"/>
              <a:gd name="T58" fmla="*/ 19194 w 21398"/>
              <a:gd name="T59" fmla="*/ 18825 h 21261"/>
              <a:gd name="T60" fmla="*/ 18168 w 21398"/>
              <a:gd name="T61" fmla="*/ 20219 h 21261"/>
              <a:gd name="T62" fmla="*/ 16888 w 21398"/>
              <a:gd name="T63" fmla="*/ 20723 h 21261"/>
              <a:gd name="T64" fmla="*/ 3384 w 21398"/>
              <a:gd name="T65" fmla="*/ 20758 h 21261"/>
              <a:gd name="T66" fmla="*/ 2262 w 21398"/>
              <a:gd name="T67" fmla="*/ 19970 h 21261"/>
              <a:gd name="T68" fmla="*/ 1663 w 21398"/>
              <a:gd name="T69" fmla="*/ 19279 h 21261"/>
              <a:gd name="T70" fmla="*/ 1144 w 21398"/>
              <a:gd name="T71" fmla="*/ 18665 h 21261"/>
              <a:gd name="T72" fmla="*/ 411 w 21398"/>
              <a:gd name="T73" fmla="*/ 17287 h 21261"/>
              <a:gd name="T74" fmla="*/ 786 w 21398"/>
              <a:gd name="T75" fmla="*/ 15721 h 21261"/>
              <a:gd name="T76" fmla="*/ 1251 w 21398"/>
              <a:gd name="T77" fmla="*/ 13722 h 21261"/>
              <a:gd name="T78" fmla="*/ 4059 w 21398"/>
              <a:gd name="T79" fmla="*/ 2628 h 21261"/>
              <a:gd name="T80" fmla="*/ 2269 w 21398"/>
              <a:gd name="T81" fmla="*/ 2496 h 21261"/>
              <a:gd name="T82" fmla="*/ 1 w 21398"/>
              <a:gd name="T83" fmla="*/ 2163 h 21261"/>
              <a:gd name="T84" fmla="*/ 1 w 21398"/>
              <a:gd name="T85" fmla="*/ 2163 h 21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398"/>
              <a:gd name="T130" fmla="*/ 0 h 21261"/>
              <a:gd name="T131" fmla="*/ 21398 w 21398"/>
              <a:gd name="T132" fmla="*/ 21261 h 21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398" h="21261">
                <a:moveTo>
                  <a:pt x="1" y="2163"/>
                </a:moveTo>
                <a:cubicBezTo>
                  <a:pt x="-36" y="2025"/>
                  <a:pt x="1114" y="1997"/>
                  <a:pt x="1367" y="1857"/>
                </a:cubicBezTo>
                <a:cubicBezTo>
                  <a:pt x="1547" y="1757"/>
                  <a:pt x="1879" y="1315"/>
                  <a:pt x="2031" y="1167"/>
                </a:cubicBezTo>
                <a:cubicBezTo>
                  <a:pt x="2217" y="986"/>
                  <a:pt x="2693" y="517"/>
                  <a:pt x="2908" y="367"/>
                </a:cubicBezTo>
                <a:cubicBezTo>
                  <a:pt x="3036" y="277"/>
                  <a:pt x="3396" y="66"/>
                  <a:pt x="3548" y="29"/>
                </a:cubicBezTo>
                <a:cubicBezTo>
                  <a:pt x="3742" y="-18"/>
                  <a:pt x="4289" y="-1"/>
                  <a:pt x="4491" y="29"/>
                </a:cubicBezTo>
                <a:cubicBezTo>
                  <a:pt x="4713" y="63"/>
                  <a:pt x="5322" y="205"/>
                  <a:pt x="5475" y="335"/>
                </a:cubicBezTo>
                <a:cubicBezTo>
                  <a:pt x="5601" y="443"/>
                  <a:pt x="5759" y="895"/>
                  <a:pt x="5812" y="1060"/>
                </a:cubicBezTo>
                <a:cubicBezTo>
                  <a:pt x="5881" y="1278"/>
                  <a:pt x="5986" y="1858"/>
                  <a:pt x="5998" y="2085"/>
                </a:cubicBezTo>
                <a:cubicBezTo>
                  <a:pt x="6007" y="2264"/>
                  <a:pt x="5960" y="2725"/>
                  <a:pt x="5936" y="2904"/>
                </a:cubicBezTo>
                <a:cubicBezTo>
                  <a:pt x="5896" y="3203"/>
                  <a:pt x="5736" y="3957"/>
                  <a:pt x="5678" y="4254"/>
                </a:cubicBezTo>
                <a:cubicBezTo>
                  <a:pt x="5217" y="6610"/>
                  <a:pt x="3614" y="12590"/>
                  <a:pt x="3540" y="14954"/>
                </a:cubicBezTo>
                <a:cubicBezTo>
                  <a:pt x="3534" y="15147"/>
                  <a:pt x="3553" y="15692"/>
                  <a:pt x="3660" y="15834"/>
                </a:cubicBezTo>
                <a:cubicBezTo>
                  <a:pt x="3741" y="15941"/>
                  <a:pt x="4153" y="16104"/>
                  <a:pt x="4303" y="16143"/>
                </a:cubicBezTo>
                <a:cubicBezTo>
                  <a:pt x="4482" y="16190"/>
                  <a:pt x="4978" y="16219"/>
                  <a:pt x="5164" y="16200"/>
                </a:cubicBezTo>
                <a:cubicBezTo>
                  <a:pt x="5458" y="16170"/>
                  <a:pt x="6194" y="15936"/>
                  <a:pt x="6475" y="15837"/>
                </a:cubicBezTo>
                <a:cubicBezTo>
                  <a:pt x="6897" y="15689"/>
                  <a:pt x="7930" y="15212"/>
                  <a:pt x="8340" y="15034"/>
                </a:cubicBezTo>
                <a:cubicBezTo>
                  <a:pt x="8690" y="14882"/>
                  <a:pt x="9583" y="14496"/>
                  <a:pt x="9929" y="14337"/>
                </a:cubicBezTo>
                <a:cubicBezTo>
                  <a:pt x="10386" y="14128"/>
                  <a:pt x="11525" y="13551"/>
                  <a:pt x="11987" y="13354"/>
                </a:cubicBezTo>
                <a:cubicBezTo>
                  <a:pt x="12516" y="13128"/>
                  <a:pt x="13904" y="12635"/>
                  <a:pt x="14444" y="12430"/>
                </a:cubicBezTo>
                <a:cubicBezTo>
                  <a:pt x="15097" y="12183"/>
                  <a:pt x="16796" y="11610"/>
                  <a:pt x="17411" y="11298"/>
                </a:cubicBezTo>
                <a:cubicBezTo>
                  <a:pt x="17967" y="11016"/>
                  <a:pt x="19484" y="9635"/>
                  <a:pt x="19782" y="9757"/>
                </a:cubicBezTo>
                <a:cubicBezTo>
                  <a:pt x="20031" y="9859"/>
                  <a:pt x="19763" y="11749"/>
                  <a:pt x="20061" y="11973"/>
                </a:cubicBezTo>
                <a:cubicBezTo>
                  <a:pt x="20223" y="12095"/>
                  <a:pt x="21213" y="11754"/>
                  <a:pt x="21383" y="11875"/>
                </a:cubicBezTo>
                <a:cubicBezTo>
                  <a:pt x="21564" y="12004"/>
                  <a:pt x="20074" y="13077"/>
                  <a:pt x="20103" y="13385"/>
                </a:cubicBezTo>
                <a:cubicBezTo>
                  <a:pt x="20091" y="13261"/>
                  <a:pt x="21167" y="13176"/>
                  <a:pt x="21327" y="13287"/>
                </a:cubicBezTo>
                <a:cubicBezTo>
                  <a:pt x="21485" y="13395"/>
                  <a:pt x="20189" y="14386"/>
                  <a:pt x="20254" y="14595"/>
                </a:cubicBezTo>
                <a:cubicBezTo>
                  <a:pt x="20290" y="14712"/>
                  <a:pt x="21110" y="14796"/>
                  <a:pt x="21176" y="14926"/>
                </a:cubicBezTo>
                <a:cubicBezTo>
                  <a:pt x="21359" y="15290"/>
                  <a:pt x="20539" y="16815"/>
                  <a:pt x="20274" y="17309"/>
                </a:cubicBezTo>
                <a:cubicBezTo>
                  <a:pt x="20084" y="17664"/>
                  <a:pt x="19434" y="18493"/>
                  <a:pt x="19194" y="18825"/>
                </a:cubicBezTo>
                <a:cubicBezTo>
                  <a:pt x="18971" y="19133"/>
                  <a:pt x="18466" y="19992"/>
                  <a:pt x="18168" y="20219"/>
                </a:cubicBezTo>
                <a:cubicBezTo>
                  <a:pt x="17942" y="20390"/>
                  <a:pt x="17182" y="20667"/>
                  <a:pt x="16888" y="20723"/>
                </a:cubicBezTo>
                <a:cubicBezTo>
                  <a:pt x="14038" y="21264"/>
                  <a:pt x="6048" y="21582"/>
                  <a:pt x="3384" y="20758"/>
                </a:cubicBezTo>
                <a:cubicBezTo>
                  <a:pt x="3105" y="20671"/>
                  <a:pt x="2482" y="20168"/>
                  <a:pt x="2262" y="19970"/>
                </a:cubicBezTo>
                <a:cubicBezTo>
                  <a:pt x="2112" y="19835"/>
                  <a:pt x="1794" y="19432"/>
                  <a:pt x="1663" y="19279"/>
                </a:cubicBezTo>
                <a:cubicBezTo>
                  <a:pt x="1548" y="19145"/>
                  <a:pt x="1242" y="18809"/>
                  <a:pt x="1144" y="18665"/>
                </a:cubicBezTo>
                <a:cubicBezTo>
                  <a:pt x="950" y="18380"/>
                  <a:pt x="452" y="17603"/>
                  <a:pt x="411" y="17287"/>
                </a:cubicBezTo>
                <a:cubicBezTo>
                  <a:pt x="368" y="16956"/>
                  <a:pt x="705" y="16066"/>
                  <a:pt x="786" y="15721"/>
                </a:cubicBezTo>
                <a:cubicBezTo>
                  <a:pt x="890" y="15281"/>
                  <a:pt x="1144" y="14161"/>
                  <a:pt x="1251" y="13722"/>
                </a:cubicBezTo>
                <a:cubicBezTo>
                  <a:pt x="1844" y="11276"/>
                  <a:pt x="5113" y="3949"/>
                  <a:pt x="4059" y="2628"/>
                </a:cubicBezTo>
                <a:cubicBezTo>
                  <a:pt x="3906" y="2437"/>
                  <a:pt x="2661" y="2539"/>
                  <a:pt x="2269" y="2496"/>
                </a:cubicBezTo>
                <a:cubicBezTo>
                  <a:pt x="1768" y="2440"/>
                  <a:pt x="61" y="2388"/>
                  <a:pt x="1" y="2163"/>
                </a:cubicBezTo>
                <a:close/>
                <a:moveTo>
                  <a:pt x="1" y="2163"/>
                </a:moveTo>
              </a:path>
            </a:pathLst>
          </a:custGeom>
          <a:solidFill>
            <a:schemeClr val="tx1"/>
          </a:solidFill>
          <a:ln w="50800">
            <a:solidFill>
              <a:srgbClr val="FF0000"/>
            </a:solidFill>
            <a:miter lim="800000"/>
            <a:headEnd/>
            <a:tailEnd/>
          </a:ln>
        </p:spPr>
        <p:txBody>
          <a:bodyPr lIns="0" tIns="0" rIns="0" bIns="0"/>
          <a:lstStyle/>
          <a:p>
            <a:endParaRPr lang="en-US" sz="2600">
              <a:latin typeface="+mn-lt"/>
            </a:endParaRPr>
          </a:p>
        </p:txBody>
      </p:sp>
      <p:sp>
        <p:nvSpPr>
          <p:cNvPr id="30728" name="Rectangle 6"/>
          <p:cNvSpPr>
            <a:spLocks/>
          </p:cNvSpPr>
          <p:nvPr/>
        </p:nvSpPr>
        <p:spPr bwMode="auto">
          <a:xfrm>
            <a:off x="6385573" y="1844349"/>
            <a:ext cx="2817809" cy="1200329"/>
          </a:xfrm>
          <a:prstGeom prst="rect">
            <a:avLst/>
          </a:prstGeom>
          <a:noFill/>
          <a:ln w="12700">
            <a:noFill/>
            <a:miter lim="800000"/>
            <a:headEnd/>
            <a:tailEnd/>
          </a:ln>
        </p:spPr>
        <p:txBody>
          <a:bodyPr wrap="square" lIns="0" tIns="0" rIns="0" bIns="0">
            <a:spAutoFit/>
          </a:bodyPr>
          <a:lstStyle/>
          <a:p>
            <a:pPr algn="l"/>
            <a:r>
              <a:rPr lang="en-US" sz="2600" dirty="0" smtClean="0">
                <a:solidFill>
                  <a:schemeClr val="tx1"/>
                </a:solidFill>
                <a:latin typeface="+mn-lt"/>
                <a:cs typeface="Arial" charset="0"/>
                <a:sym typeface="Arial" charset="0"/>
              </a:rPr>
              <a:t>“Good” </a:t>
            </a:r>
            <a:r>
              <a:rPr lang="en-US" sz="2600" dirty="0">
                <a:solidFill>
                  <a:schemeClr val="tx1"/>
                </a:solidFill>
                <a:latin typeface="+mn-lt"/>
                <a:cs typeface="Arial" charset="0"/>
                <a:sym typeface="Arial" charset="0"/>
              </a:rPr>
              <a:t>Black </a:t>
            </a:r>
            <a:r>
              <a:rPr lang="en-US" sz="2600" dirty="0" smtClean="0">
                <a:solidFill>
                  <a:schemeClr val="tx1"/>
                </a:solidFill>
                <a:latin typeface="+mn-lt"/>
                <a:cs typeface="Arial" charset="0"/>
                <a:sym typeface="Arial" charset="0"/>
              </a:rPr>
              <a:t>Swan</a:t>
            </a:r>
          </a:p>
          <a:p>
            <a:pPr algn="l"/>
            <a:r>
              <a:rPr lang="en-US" sz="2600" dirty="0" smtClean="0">
                <a:solidFill>
                  <a:srgbClr val="000090"/>
                </a:solidFill>
                <a:latin typeface="+mn-lt"/>
                <a:cs typeface="Arial" charset="0"/>
                <a:sym typeface="Arial" charset="0"/>
              </a:rPr>
              <a:t>– low cost, high return options</a:t>
            </a:r>
            <a:endParaRPr lang="en-US" sz="2600" dirty="0">
              <a:solidFill>
                <a:srgbClr val="000090"/>
              </a:solidFill>
              <a:latin typeface="+mn-lt"/>
              <a:cs typeface="Arial" charset="0"/>
              <a:sym typeface="Arial" charset="0"/>
            </a:endParaRPr>
          </a:p>
        </p:txBody>
      </p:sp>
      <p:sp>
        <p:nvSpPr>
          <p:cNvPr id="30729" name="Rectangle 7"/>
          <p:cNvSpPr>
            <a:spLocks/>
          </p:cNvSpPr>
          <p:nvPr/>
        </p:nvSpPr>
        <p:spPr bwMode="auto">
          <a:xfrm>
            <a:off x="552504" y="1844349"/>
            <a:ext cx="2520698" cy="1200329"/>
          </a:xfrm>
          <a:prstGeom prst="rect">
            <a:avLst/>
          </a:prstGeom>
          <a:noFill/>
          <a:ln w="12700">
            <a:noFill/>
            <a:miter lim="800000"/>
            <a:headEnd/>
            <a:tailEnd/>
          </a:ln>
        </p:spPr>
        <p:txBody>
          <a:bodyPr wrap="square" lIns="0" tIns="0" rIns="0" bIns="0">
            <a:spAutoFit/>
          </a:bodyPr>
          <a:lstStyle/>
          <a:p>
            <a:pPr algn="l"/>
            <a:r>
              <a:rPr lang="en-US" sz="2600" dirty="0" smtClean="0">
                <a:solidFill>
                  <a:schemeClr val="tx1"/>
                </a:solidFill>
                <a:latin typeface="+mn-lt"/>
                <a:cs typeface="Arial" charset="0"/>
                <a:sym typeface="Arial" charset="0"/>
              </a:rPr>
              <a:t>“Bad” </a:t>
            </a:r>
            <a:r>
              <a:rPr lang="en-US" sz="2600" dirty="0">
                <a:solidFill>
                  <a:schemeClr val="tx1"/>
                </a:solidFill>
                <a:latin typeface="+mn-lt"/>
                <a:cs typeface="Arial" charset="0"/>
                <a:sym typeface="Arial" charset="0"/>
              </a:rPr>
              <a:t>Black </a:t>
            </a:r>
            <a:r>
              <a:rPr lang="en-US" sz="2600" dirty="0" smtClean="0">
                <a:solidFill>
                  <a:schemeClr val="tx1"/>
                </a:solidFill>
                <a:latin typeface="+mn-lt"/>
                <a:cs typeface="Arial" charset="0"/>
                <a:sym typeface="Arial" charset="0"/>
              </a:rPr>
              <a:t>Swan </a:t>
            </a:r>
            <a:r>
              <a:rPr lang="en-US" sz="2600" dirty="0" smtClean="0">
                <a:solidFill>
                  <a:srgbClr val="000090"/>
                </a:solidFill>
                <a:latin typeface="+mn-lt"/>
                <a:cs typeface="Arial" charset="0"/>
                <a:sym typeface="Arial" charset="0"/>
              </a:rPr>
              <a:t>– uncertain but high impact </a:t>
            </a:r>
            <a:endParaRPr lang="en-US" sz="2600" dirty="0">
              <a:solidFill>
                <a:srgbClr val="000090"/>
              </a:solidFill>
              <a:latin typeface="+mn-lt"/>
              <a:cs typeface="Arial" charset="0"/>
              <a:sym typeface="Arial" charset="0"/>
            </a:endParaRPr>
          </a:p>
        </p:txBody>
      </p:sp>
      <p:sp>
        <p:nvSpPr>
          <p:cNvPr id="30730" name="Line 8"/>
          <p:cNvSpPr>
            <a:spLocks noChangeShapeType="1"/>
          </p:cNvSpPr>
          <p:nvPr/>
        </p:nvSpPr>
        <p:spPr bwMode="auto">
          <a:xfrm flipH="1">
            <a:off x="3772524" y="2175544"/>
            <a:ext cx="0" cy="3922713"/>
          </a:xfrm>
          <a:prstGeom prst="line">
            <a:avLst/>
          </a:prstGeom>
          <a:noFill/>
          <a:ln w="25400">
            <a:solidFill>
              <a:srgbClr val="CDCDCD"/>
            </a:solidFill>
            <a:miter lim="800000"/>
            <a:headEnd/>
            <a:tailEnd/>
          </a:ln>
        </p:spPr>
        <p:txBody>
          <a:bodyPr lIns="0" tIns="0" rIns="0" bIns="0"/>
          <a:lstStyle/>
          <a:p>
            <a:endParaRPr lang="en-US" sz="2600">
              <a:latin typeface="+mn-lt"/>
            </a:endParaRPr>
          </a:p>
        </p:txBody>
      </p:sp>
      <p:sp>
        <p:nvSpPr>
          <p:cNvPr id="30731" name="Line 9"/>
          <p:cNvSpPr>
            <a:spLocks noChangeShapeType="1"/>
          </p:cNvSpPr>
          <p:nvPr/>
        </p:nvSpPr>
        <p:spPr bwMode="auto">
          <a:xfrm flipH="1">
            <a:off x="5830264" y="2175544"/>
            <a:ext cx="0" cy="3922713"/>
          </a:xfrm>
          <a:prstGeom prst="line">
            <a:avLst/>
          </a:prstGeom>
          <a:noFill/>
          <a:ln w="25400">
            <a:solidFill>
              <a:srgbClr val="CDCDCD"/>
            </a:solidFill>
            <a:miter lim="800000"/>
            <a:headEnd/>
            <a:tailEnd/>
          </a:ln>
        </p:spPr>
        <p:txBody>
          <a:bodyPr lIns="0" tIns="0" rIns="0" bIns="0"/>
          <a:lstStyle/>
          <a:p>
            <a:endParaRPr lang="en-US" sz="2600">
              <a:latin typeface="+mn-lt"/>
            </a:endParaRPr>
          </a:p>
        </p:txBody>
      </p:sp>
      <p:sp>
        <p:nvSpPr>
          <p:cNvPr id="30732" name="Rectangle 10"/>
          <p:cNvSpPr>
            <a:spLocks/>
          </p:cNvSpPr>
          <p:nvPr/>
        </p:nvSpPr>
        <p:spPr bwMode="auto">
          <a:xfrm>
            <a:off x="2083056" y="5953784"/>
            <a:ext cx="660437" cy="400110"/>
          </a:xfrm>
          <a:prstGeom prst="rect">
            <a:avLst/>
          </a:prstGeom>
          <a:noFill/>
          <a:ln w="12700">
            <a:noFill/>
            <a:miter lim="800000"/>
            <a:headEnd/>
            <a:tailEnd/>
          </a:ln>
        </p:spPr>
        <p:txBody>
          <a:bodyPr wrap="none" lIns="0" tIns="0" rIns="0" bIns="0">
            <a:spAutoFit/>
          </a:bodyPr>
          <a:lstStyle/>
          <a:p>
            <a:pPr algn="l"/>
            <a:r>
              <a:rPr lang="en-US" sz="2600" dirty="0">
                <a:solidFill>
                  <a:schemeClr val="tx1"/>
                </a:solidFill>
                <a:latin typeface="+mn-lt"/>
                <a:cs typeface="Arial" charset="0"/>
                <a:sym typeface="Arial" charset="0"/>
              </a:rPr>
              <a:t>2.5%</a:t>
            </a:r>
          </a:p>
        </p:txBody>
      </p:sp>
      <p:sp>
        <p:nvSpPr>
          <p:cNvPr id="30733" name="Rectangle 11"/>
          <p:cNvSpPr>
            <a:spLocks/>
          </p:cNvSpPr>
          <p:nvPr/>
        </p:nvSpPr>
        <p:spPr bwMode="auto">
          <a:xfrm>
            <a:off x="6763576" y="5953784"/>
            <a:ext cx="660437" cy="400110"/>
          </a:xfrm>
          <a:prstGeom prst="rect">
            <a:avLst/>
          </a:prstGeom>
          <a:noFill/>
          <a:ln w="12700">
            <a:noFill/>
            <a:miter lim="800000"/>
            <a:headEnd/>
            <a:tailEnd/>
          </a:ln>
        </p:spPr>
        <p:txBody>
          <a:bodyPr wrap="none" lIns="0" tIns="0" rIns="0" bIns="0">
            <a:spAutoFit/>
          </a:bodyPr>
          <a:lstStyle/>
          <a:p>
            <a:pPr algn="l"/>
            <a:r>
              <a:rPr lang="en-US" sz="2600" dirty="0">
                <a:solidFill>
                  <a:schemeClr val="tx1"/>
                </a:solidFill>
                <a:latin typeface="+mn-lt"/>
                <a:cs typeface="Arial" charset="0"/>
                <a:sym typeface="Arial" charset="0"/>
              </a:rPr>
              <a:t>2.5%</a:t>
            </a:r>
          </a:p>
        </p:txBody>
      </p:sp>
      <p:sp>
        <p:nvSpPr>
          <p:cNvPr id="30734" name="Rectangle 12"/>
          <p:cNvSpPr>
            <a:spLocks/>
          </p:cNvSpPr>
          <p:nvPr/>
        </p:nvSpPr>
        <p:spPr bwMode="auto">
          <a:xfrm>
            <a:off x="4544278" y="2702584"/>
            <a:ext cx="575479" cy="400110"/>
          </a:xfrm>
          <a:prstGeom prst="rect">
            <a:avLst/>
          </a:prstGeom>
          <a:noFill/>
          <a:ln w="12700">
            <a:noFill/>
            <a:miter lim="800000"/>
            <a:headEnd/>
            <a:tailEnd/>
          </a:ln>
        </p:spPr>
        <p:txBody>
          <a:bodyPr wrap="none" lIns="0" tIns="0" rIns="0" bIns="0">
            <a:spAutoFit/>
          </a:bodyPr>
          <a:lstStyle/>
          <a:p>
            <a:pPr algn="l"/>
            <a:r>
              <a:rPr lang="en-US" sz="2600" dirty="0">
                <a:solidFill>
                  <a:schemeClr val="tx1"/>
                </a:solidFill>
                <a:latin typeface="+mn-lt"/>
                <a:cs typeface="Arial" charset="0"/>
                <a:sym typeface="Arial" charset="0"/>
              </a:rPr>
              <a:t>95%</a:t>
            </a:r>
          </a:p>
        </p:txBody>
      </p:sp>
      <p:sp>
        <p:nvSpPr>
          <p:cNvPr id="30735" name="Rectangle 13"/>
          <p:cNvSpPr>
            <a:spLocks/>
          </p:cNvSpPr>
          <p:nvPr/>
        </p:nvSpPr>
        <p:spPr bwMode="auto">
          <a:xfrm>
            <a:off x="3897663" y="1450602"/>
            <a:ext cx="1881925" cy="400110"/>
          </a:xfrm>
          <a:prstGeom prst="rect">
            <a:avLst/>
          </a:prstGeom>
          <a:noFill/>
          <a:ln w="12700">
            <a:noFill/>
            <a:miter lim="800000"/>
            <a:headEnd/>
            <a:tailEnd/>
          </a:ln>
        </p:spPr>
        <p:txBody>
          <a:bodyPr wrap="none" lIns="0" tIns="0" rIns="0" bIns="0">
            <a:spAutoFit/>
          </a:bodyPr>
          <a:lstStyle/>
          <a:p>
            <a:pPr algn="l"/>
            <a:r>
              <a:rPr lang="en-US" sz="2600" b="1" dirty="0">
                <a:solidFill>
                  <a:srgbClr val="F2B300"/>
                </a:solidFill>
                <a:latin typeface="+mn-lt"/>
                <a:cs typeface="Arial" charset="0"/>
                <a:sym typeface="Arial" charset="0"/>
              </a:rPr>
              <a:t>Golden Mean</a:t>
            </a:r>
          </a:p>
        </p:txBody>
      </p:sp>
      <p:sp>
        <p:nvSpPr>
          <p:cNvPr id="30736" name="Rectangle 14"/>
          <p:cNvSpPr>
            <a:spLocks noGrp="1" noChangeArrowheads="1"/>
          </p:cNvSpPr>
          <p:nvPr>
            <p:ph type="title"/>
          </p:nvPr>
        </p:nvSpPr>
        <p:spPr>
          <a:xfrm>
            <a:off x="478800" y="273600"/>
            <a:ext cx="8642516" cy="1189038"/>
          </a:xfrm>
        </p:spPr>
        <p:txBody>
          <a:bodyPr anchor="t">
            <a:normAutofit fontScale="90000"/>
          </a:bodyPr>
          <a:lstStyle/>
          <a:p>
            <a:pPr algn="l" eaLnBrk="1" hangingPunct="1">
              <a:lnSpc>
                <a:spcPct val="100000"/>
              </a:lnSpc>
            </a:pPr>
            <a:r>
              <a:rPr lang="en-US" sz="3600" dirty="0" smtClean="0">
                <a:solidFill>
                  <a:srgbClr val="EA0000"/>
                </a:solidFill>
                <a:cs typeface="Arial" pitchFamily="34" charset="0"/>
              </a:rPr>
              <a:t>From Normal Distributions to Power Law Fat Tails</a:t>
            </a:r>
            <a:r>
              <a:rPr lang="en-US" sz="3200" dirty="0" smtClean="0">
                <a:solidFill>
                  <a:srgbClr val="EA0000"/>
                </a:solidFill>
                <a:cs typeface="Arial" pitchFamily="34" charset="0"/>
              </a:rPr>
              <a:t/>
            </a:r>
            <a:br>
              <a:rPr lang="en-US" sz="3200" dirty="0" smtClean="0">
                <a:solidFill>
                  <a:srgbClr val="EA0000"/>
                </a:solidFill>
                <a:cs typeface="Arial" pitchFamily="34" charset="0"/>
              </a:rPr>
            </a:br>
            <a:r>
              <a:rPr lang="en-US" sz="2400" dirty="0" smtClean="0">
                <a:solidFill>
                  <a:srgbClr val="EA0000"/>
                </a:solidFill>
                <a:cs typeface="Arial" pitchFamily="34" charset="0"/>
              </a:rPr>
              <a:t>– </a:t>
            </a:r>
            <a:r>
              <a:rPr lang="en-US" sz="2400" dirty="0" err="1" smtClean="0">
                <a:solidFill>
                  <a:srgbClr val="EA0000"/>
                </a:solidFill>
                <a:cs typeface="Arial" pitchFamily="34" charset="0"/>
              </a:rPr>
              <a:t>Nassim</a:t>
            </a:r>
            <a:r>
              <a:rPr lang="en-US" sz="2400" dirty="0" smtClean="0">
                <a:solidFill>
                  <a:srgbClr val="EA0000"/>
                </a:solidFill>
                <a:cs typeface="Arial" pitchFamily="34" charset="0"/>
              </a:rPr>
              <a:t> </a:t>
            </a:r>
            <a:r>
              <a:rPr lang="en-US" sz="2400" dirty="0" err="1" smtClean="0">
                <a:solidFill>
                  <a:srgbClr val="EA0000"/>
                </a:solidFill>
                <a:cs typeface="Arial" pitchFamily="34" charset="0"/>
              </a:rPr>
              <a:t>Taleb</a:t>
            </a:r>
            <a:r>
              <a:rPr lang="en-US" sz="2400" dirty="0">
                <a:solidFill>
                  <a:srgbClr val="EA0000"/>
                </a:solidFill>
                <a:cs typeface="Arial" pitchFamily="34" charset="0"/>
              </a:rPr>
              <a:t> </a:t>
            </a:r>
            <a:r>
              <a:rPr lang="en-US" sz="2400" dirty="0" smtClean="0">
                <a:solidFill>
                  <a:srgbClr val="EA0000"/>
                </a:solidFill>
                <a:cs typeface="Arial" pitchFamily="34" charset="0"/>
              </a:rPr>
              <a:t>Anti-fragility (2012)</a:t>
            </a:r>
          </a:p>
        </p:txBody>
      </p:sp>
      <p:sp>
        <p:nvSpPr>
          <p:cNvPr id="2" name="TextBox 1"/>
          <p:cNvSpPr txBox="1"/>
          <p:nvPr/>
        </p:nvSpPr>
        <p:spPr>
          <a:xfrm>
            <a:off x="466805" y="6125234"/>
            <a:ext cx="1377044" cy="492443"/>
          </a:xfrm>
          <a:prstGeom prst="rect">
            <a:avLst/>
          </a:prstGeom>
          <a:noFill/>
        </p:spPr>
        <p:txBody>
          <a:bodyPr wrap="none" rtlCol="0">
            <a:spAutoFit/>
          </a:bodyPr>
          <a:lstStyle/>
          <a:p>
            <a:r>
              <a:rPr lang="en-US" sz="2600" dirty="0" smtClean="0">
                <a:latin typeface="+mn-lt"/>
                <a:cs typeface="Arial" pitchFamily="34" charset="0"/>
              </a:rPr>
              <a:t>Tail Risks</a:t>
            </a:r>
            <a:endParaRPr lang="en-US" sz="2600" dirty="0">
              <a:latin typeface="+mn-lt"/>
              <a:cs typeface="Arial" pitchFamily="34" charset="0"/>
            </a:endParaRPr>
          </a:p>
        </p:txBody>
      </p:sp>
      <p:sp>
        <p:nvSpPr>
          <p:cNvPr id="19" name="Slide Number Placeholder 18"/>
          <p:cNvSpPr>
            <a:spLocks noGrp="1"/>
          </p:cNvSpPr>
          <p:nvPr>
            <p:ph type="sldNum" sz="quarter" idx="12"/>
          </p:nvPr>
        </p:nvSpPr>
        <p:spPr/>
        <p:txBody>
          <a:bodyPr/>
          <a:lstStyle/>
          <a:p>
            <a:fld id="{D508BFEA-59C9-496D-BE06-3152F6749B8A}" type="slidenum">
              <a:rPr lang="en-US" smtClean="0"/>
              <a:pPr/>
              <a:t>16</a:t>
            </a:fld>
            <a:endParaRPr lang="en-US"/>
          </a:p>
        </p:txBody>
      </p:sp>
    </p:spTree>
    <p:extLst>
      <p:ext uri="{BB962C8B-B14F-4D97-AF65-F5344CB8AC3E}">
        <p14:creationId xmlns:p14="http://schemas.microsoft.com/office/powerpoint/2010/main" xmlns="" val="11703025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0" y="274638"/>
            <a:ext cx="8642509" cy="1143000"/>
          </a:xfrm>
        </p:spPr>
        <p:txBody>
          <a:bodyPr anchor="t">
            <a:noAutofit/>
          </a:bodyPr>
          <a:lstStyle/>
          <a:p>
            <a:pPr algn="l"/>
            <a:r>
              <a:rPr lang="en-US" sz="4000" dirty="0" smtClean="0">
                <a:solidFill>
                  <a:srgbClr val="EA0000"/>
                </a:solidFill>
                <a:cs typeface="Arial"/>
              </a:rPr>
              <a:t>Networks Exhibit Power Law Patterns</a:t>
            </a:r>
            <a:endParaRPr lang="en-US" sz="4000" dirty="0">
              <a:solidFill>
                <a:srgbClr val="EA0000"/>
              </a:solidFill>
              <a:cs typeface="Arial"/>
            </a:endParaRPr>
          </a:p>
        </p:txBody>
      </p:sp>
      <p:sp>
        <p:nvSpPr>
          <p:cNvPr id="4" name="Slide Number Placeholder 3"/>
          <p:cNvSpPr>
            <a:spLocks noGrp="1"/>
          </p:cNvSpPr>
          <p:nvPr>
            <p:ph type="sldNum" sz="quarter" idx="12"/>
          </p:nvPr>
        </p:nvSpPr>
        <p:spPr/>
        <p:txBody>
          <a:bodyPr/>
          <a:lstStyle/>
          <a:p>
            <a:fld id="{D508BFEA-59C9-496D-BE06-3152F6749B8A}" type="slidenum">
              <a:rPr lang="en-US" smtClean="0"/>
              <a:pPr/>
              <a:t>17</a:t>
            </a:fld>
            <a:endParaRPr lang="en-US"/>
          </a:p>
        </p:txBody>
      </p:sp>
      <p:sp>
        <p:nvSpPr>
          <p:cNvPr id="8" name="Rectangle 7"/>
          <p:cNvSpPr/>
          <p:nvPr/>
        </p:nvSpPr>
        <p:spPr>
          <a:xfrm>
            <a:off x="0" y="6550231"/>
            <a:ext cx="8761834" cy="307777"/>
          </a:xfrm>
          <a:prstGeom prst="rect">
            <a:avLst/>
          </a:prstGeom>
        </p:spPr>
        <p:txBody>
          <a:bodyPr wrap="square">
            <a:spAutoFit/>
          </a:bodyPr>
          <a:lstStyle/>
          <a:p>
            <a:pPr eaLnBrk="0" hangingPunct="0"/>
            <a:r>
              <a:rPr lang="en-US" sz="1400" dirty="0" smtClean="0">
                <a:solidFill>
                  <a:srgbClr val="000000"/>
                </a:solidFill>
                <a:latin typeface="+mn-lt"/>
                <a:cs typeface="Arial" pitchFamily="34" charset="0"/>
              </a:rPr>
              <a:t>Source: </a:t>
            </a:r>
            <a:r>
              <a:rPr lang="en-US" sz="1400" dirty="0" err="1" smtClean="0">
                <a:solidFill>
                  <a:srgbClr val="000000"/>
                </a:solidFill>
                <a:latin typeface="+mn-lt"/>
                <a:cs typeface="Arial" pitchFamily="34" charset="0"/>
              </a:rPr>
              <a:t>Barabasi</a:t>
            </a:r>
            <a:r>
              <a:rPr lang="en-US" sz="1400" dirty="0" smtClean="0">
                <a:solidFill>
                  <a:srgbClr val="000000"/>
                </a:solidFill>
                <a:latin typeface="+mn-lt"/>
                <a:cs typeface="Arial" pitchFamily="34" charset="0"/>
              </a:rPr>
              <a:t> &amp; </a:t>
            </a:r>
            <a:r>
              <a:rPr lang="en-US" sz="1400" dirty="0" err="1" smtClean="0">
                <a:solidFill>
                  <a:srgbClr val="000000"/>
                </a:solidFill>
                <a:latin typeface="+mn-lt"/>
                <a:cs typeface="Arial" pitchFamily="34" charset="0"/>
              </a:rPr>
              <a:t>Bonabeau</a:t>
            </a:r>
            <a:r>
              <a:rPr lang="en-US" sz="1400" dirty="0" smtClean="0">
                <a:solidFill>
                  <a:srgbClr val="000000"/>
                </a:solidFill>
                <a:latin typeface="+mn-lt"/>
                <a:cs typeface="Arial" pitchFamily="34" charset="0"/>
              </a:rPr>
              <a:t>. 2003. “</a:t>
            </a:r>
            <a:r>
              <a:rPr lang="en-US" sz="1400" dirty="0" smtClean="0">
                <a:solidFill>
                  <a:srgbClr val="000000"/>
                </a:solidFill>
                <a:latin typeface="+mn-lt"/>
                <a:cs typeface="Arial" pitchFamily="34" charset="0"/>
                <a:hlinkClick r:id="rId2"/>
              </a:rPr>
              <a:t>Scale-Free Networks</a:t>
            </a:r>
            <a:r>
              <a:rPr lang="en-US" sz="1400" dirty="0" smtClean="0">
                <a:solidFill>
                  <a:srgbClr val="000000"/>
                </a:solidFill>
                <a:latin typeface="+mn-lt"/>
                <a:cs typeface="Arial" pitchFamily="34" charset="0"/>
              </a:rPr>
              <a:t>.” </a:t>
            </a:r>
            <a:r>
              <a:rPr lang="en-US" sz="1400" i="1" dirty="0" smtClean="0">
                <a:solidFill>
                  <a:srgbClr val="000000"/>
                </a:solidFill>
                <a:latin typeface="+mn-lt"/>
                <a:cs typeface="Arial" pitchFamily="34" charset="0"/>
              </a:rPr>
              <a:t>Scientific American</a:t>
            </a:r>
            <a:r>
              <a:rPr lang="en-US" sz="1400" dirty="0" smtClean="0">
                <a:solidFill>
                  <a:srgbClr val="000000"/>
                </a:solidFill>
                <a:latin typeface="+mn-lt"/>
                <a:cs typeface="Arial" pitchFamily="34" charset="0"/>
              </a:rPr>
              <a:t>.</a:t>
            </a:r>
            <a:endParaRPr lang="en-US" sz="1400" i="1" dirty="0">
              <a:solidFill>
                <a:srgbClr val="000000"/>
              </a:solidFill>
              <a:latin typeface="+mn-lt"/>
              <a:cs typeface="Arial" pitchFamily="34" charset="0"/>
            </a:endParaRPr>
          </a:p>
        </p:txBody>
      </p:sp>
      <p:pic>
        <p:nvPicPr>
          <p:cNvPr id="3" name="Picture 2"/>
          <p:cNvPicPr>
            <a:picLocks noChangeAspect="1" noChangeArrowheads="1"/>
          </p:cNvPicPr>
          <p:nvPr/>
        </p:nvPicPr>
        <p:blipFill>
          <a:blip r:embed="rId3" cstate="print"/>
          <a:srcRect/>
          <a:stretch>
            <a:fillRect/>
          </a:stretch>
        </p:blipFill>
        <p:spPr bwMode="auto">
          <a:xfrm>
            <a:off x="110032" y="1095375"/>
            <a:ext cx="9382724" cy="5153025"/>
          </a:xfrm>
          <a:prstGeom prst="rect">
            <a:avLst/>
          </a:prstGeom>
          <a:noFill/>
          <a:ln w="9525">
            <a:noFill/>
            <a:miter lim="800000"/>
            <a:headEnd/>
            <a:tailEnd/>
          </a:ln>
        </p:spPr>
      </p:pic>
    </p:spTree>
    <p:extLst>
      <p:ext uri="{BB962C8B-B14F-4D97-AF65-F5344CB8AC3E}">
        <p14:creationId xmlns:p14="http://schemas.microsoft.com/office/powerpoint/2010/main" xmlns="" val="3695051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p:cNvSpPr>
            <a:spLocks noGrp="1"/>
          </p:cNvSpPr>
          <p:nvPr>
            <p:ph type="title"/>
          </p:nvPr>
        </p:nvSpPr>
        <p:spPr>
          <a:xfrm>
            <a:off x="478800" y="274638"/>
            <a:ext cx="8642509" cy="1143000"/>
          </a:xfrm>
        </p:spPr>
        <p:txBody>
          <a:bodyPr anchor="t"/>
          <a:lstStyle/>
          <a:p>
            <a:pPr algn="l"/>
            <a:r>
              <a:rPr lang="en-US" sz="3200" dirty="0" smtClean="0">
                <a:solidFill>
                  <a:srgbClr val="EA0000"/>
                </a:solidFill>
                <a:cs typeface="Arial" pitchFamily="34" charset="0"/>
              </a:rPr>
              <a:t>Long Run Markets Behave Less on Normal Distribution and More Power Law Distributions</a:t>
            </a:r>
          </a:p>
        </p:txBody>
      </p:sp>
      <p:sp>
        <p:nvSpPr>
          <p:cNvPr id="26" name="Slide Number Placeholder 25"/>
          <p:cNvSpPr>
            <a:spLocks noGrp="1"/>
          </p:cNvSpPr>
          <p:nvPr>
            <p:ph type="sldNum" sz="quarter" idx="12"/>
          </p:nvPr>
        </p:nvSpPr>
        <p:spPr/>
        <p:txBody>
          <a:bodyPr/>
          <a:lstStyle/>
          <a:p>
            <a:pPr>
              <a:defRPr/>
            </a:pPr>
            <a:fld id="{191407BC-6AA6-4995-B6C3-527912E7C034}" type="slidenum">
              <a:rPr lang="en-US" smtClean="0"/>
              <a:pPr>
                <a:defRPr/>
              </a:pPr>
              <a:t>18</a:t>
            </a:fld>
            <a:endParaRPr lang="en-US"/>
          </a:p>
        </p:txBody>
      </p:sp>
      <p:pic>
        <p:nvPicPr>
          <p:cNvPr id="10" name="Picture 4"/>
          <p:cNvPicPr>
            <a:picLocks noChangeAspect="1" noChangeArrowheads="1"/>
          </p:cNvPicPr>
          <p:nvPr/>
        </p:nvPicPr>
        <p:blipFill>
          <a:blip r:embed="rId2" cstate="print"/>
          <a:srcRect/>
          <a:stretch>
            <a:fillRect/>
          </a:stretch>
        </p:blipFill>
        <p:spPr bwMode="auto">
          <a:xfrm>
            <a:off x="125517" y="1672935"/>
            <a:ext cx="9351756" cy="4249915"/>
          </a:xfrm>
          <a:prstGeom prst="rect">
            <a:avLst/>
          </a:prstGeom>
          <a:noFill/>
          <a:ln w="9525">
            <a:noFill/>
            <a:miter lim="800000"/>
            <a:headEnd/>
            <a:tailEnd/>
          </a:ln>
        </p:spPr>
      </p:pic>
      <p:sp>
        <p:nvSpPr>
          <p:cNvPr id="11" name="Rectangle 10"/>
          <p:cNvSpPr/>
          <p:nvPr/>
        </p:nvSpPr>
        <p:spPr>
          <a:xfrm>
            <a:off x="2" y="6550223"/>
            <a:ext cx="9122649" cy="307777"/>
          </a:xfrm>
          <a:prstGeom prst="rect">
            <a:avLst/>
          </a:prstGeom>
        </p:spPr>
        <p:txBody>
          <a:bodyPr wrap="square">
            <a:spAutoFit/>
          </a:bodyPr>
          <a:lstStyle/>
          <a:p>
            <a:pPr eaLnBrk="0" hangingPunct="0"/>
            <a:r>
              <a:rPr lang="en-US" sz="1400" dirty="0" smtClean="0">
                <a:solidFill>
                  <a:srgbClr val="000000"/>
                </a:solidFill>
                <a:latin typeface="+mn-lt"/>
                <a:cs typeface="Arial" pitchFamily="34" charset="0"/>
              </a:rPr>
              <a:t>Source: Haldane</a:t>
            </a:r>
            <a:r>
              <a:rPr lang="en-GB" sz="1400" dirty="0" smtClean="0">
                <a:latin typeface="+mn-lt"/>
                <a:cs typeface="Arial" pitchFamily="34" charset="0"/>
              </a:rPr>
              <a:t>. 2015. “</a:t>
            </a:r>
            <a:r>
              <a:rPr lang="en-GB" sz="1400" i="1" dirty="0" smtClean="0">
                <a:latin typeface="+mn-lt"/>
                <a:cs typeface="Arial" pitchFamily="34" charset="0"/>
                <a:hlinkClick r:id="rId3"/>
              </a:rPr>
              <a:t>On Microscopes and Telescopes</a:t>
            </a:r>
            <a:r>
              <a:rPr lang="en-US" sz="1400" dirty="0" smtClean="0">
                <a:latin typeface="+mn-lt"/>
                <a:cs typeface="Arial" pitchFamily="34" charset="0"/>
              </a:rPr>
              <a:t>.” Bank of England.</a:t>
            </a:r>
            <a:endParaRPr lang="en-US" sz="1400" i="1" dirty="0">
              <a:solidFill>
                <a:srgbClr val="000000"/>
              </a:solidFill>
              <a:latin typeface="+mn-lt"/>
              <a:cs typeface="Arial" pitchFamily="34" charset="0"/>
            </a:endParaRPr>
          </a:p>
        </p:txBody>
      </p:sp>
    </p:spTree>
    <p:extLst>
      <p:ext uri="{BB962C8B-B14F-4D97-AF65-F5344CB8AC3E}">
        <p14:creationId xmlns:p14="http://schemas.microsoft.com/office/powerpoint/2010/main" xmlns="" val="101986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77059" y="1447800"/>
            <a:ext cx="8448675" cy="5105400"/>
          </a:xfrm>
          <a:prstGeom prst="rect">
            <a:avLst/>
          </a:prstGeom>
          <a:noFill/>
          <a:ln w="9525">
            <a:noFill/>
            <a:miter lim="800000"/>
            <a:headEnd/>
            <a:tailEnd/>
          </a:ln>
        </p:spPr>
      </p:pic>
      <p:sp>
        <p:nvSpPr>
          <p:cNvPr id="4100" name="Title 1"/>
          <p:cNvSpPr>
            <a:spLocks noGrp="1"/>
          </p:cNvSpPr>
          <p:nvPr>
            <p:ph type="title"/>
          </p:nvPr>
        </p:nvSpPr>
        <p:spPr>
          <a:xfrm>
            <a:off x="478802" y="274638"/>
            <a:ext cx="8642509" cy="1143000"/>
          </a:xfrm>
        </p:spPr>
        <p:txBody>
          <a:bodyPr anchor="t"/>
          <a:lstStyle/>
          <a:p>
            <a:pPr algn="l"/>
            <a:r>
              <a:rPr lang="en-US" sz="3600" dirty="0" smtClean="0">
                <a:solidFill>
                  <a:srgbClr val="EA0000"/>
                </a:solidFill>
                <a:cs typeface="Arial" pitchFamily="34" charset="0"/>
              </a:rPr>
              <a:t>Income Inequality in Anglo-Saxon Countries, 1910-2010</a:t>
            </a:r>
          </a:p>
        </p:txBody>
      </p:sp>
      <p:sp>
        <p:nvSpPr>
          <p:cNvPr id="26" name="Slide Number Placeholder 25"/>
          <p:cNvSpPr>
            <a:spLocks noGrp="1"/>
          </p:cNvSpPr>
          <p:nvPr>
            <p:ph type="sldNum" sz="quarter" idx="12"/>
          </p:nvPr>
        </p:nvSpPr>
        <p:spPr/>
        <p:txBody>
          <a:bodyPr/>
          <a:lstStyle/>
          <a:p>
            <a:pPr>
              <a:defRPr/>
            </a:pPr>
            <a:fld id="{191407BC-6AA6-4995-B6C3-527912E7C034}" type="slidenum">
              <a:rPr lang="en-US" smtClean="0"/>
              <a:pPr>
                <a:defRPr/>
              </a:pPr>
              <a:t>19</a:t>
            </a:fld>
            <a:endParaRPr lang="en-US"/>
          </a:p>
        </p:txBody>
      </p:sp>
      <p:sp>
        <p:nvSpPr>
          <p:cNvPr id="11" name="Rectangle 10"/>
          <p:cNvSpPr/>
          <p:nvPr/>
        </p:nvSpPr>
        <p:spPr>
          <a:xfrm>
            <a:off x="2" y="6550227"/>
            <a:ext cx="9122649" cy="307777"/>
          </a:xfrm>
          <a:prstGeom prst="rect">
            <a:avLst/>
          </a:prstGeom>
        </p:spPr>
        <p:txBody>
          <a:bodyPr wrap="square">
            <a:spAutoFit/>
          </a:bodyPr>
          <a:lstStyle/>
          <a:p>
            <a:pPr eaLnBrk="0" hangingPunct="0"/>
            <a:r>
              <a:rPr lang="en-US" sz="1400" dirty="0" smtClean="0">
                <a:solidFill>
                  <a:srgbClr val="000000"/>
                </a:solidFill>
                <a:latin typeface="+mn-lt"/>
                <a:cs typeface="Arial" pitchFamily="34" charset="0"/>
              </a:rPr>
              <a:t>Source: Cassidy. 2014. ”</a:t>
            </a:r>
            <a:r>
              <a:rPr lang="en-US" sz="1400" dirty="0" err="1" smtClean="0">
                <a:solidFill>
                  <a:srgbClr val="000000"/>
                </a:solidFill>
                <a:latin typeface="+mn-lt"/>
                <a:cs typeface="Arial" pitchFamily="34" charset="0"/>
                <a:hlinkClick r:id="rId3"/>
              </a:rPr>
              <a:t>Piketty’s</a:t>
            </a:r>
            <a:r>
              <a:rPr lang="en-US" sz="1400" dirty="0" smtClean="0">
                <a:solidFill>
                  <a:srgbClr val="000000"/>
                </a:solidFill>
                <a:latin typeface="+mn-lt"/>
                <a:cs typeface="Arial" pitchFamily="34" charset="0"/>
                <a:hlinkClick r:id="rId3"/>
              </a:rPr>
              <a:t> Inequality Story in Six Charts</a:t>
            </a:r>
            <a:r>
              <a:rPr lang="en-US" sz="1400" dirty="0" smtClean="0">
                <a:solidFill>
                  <a:srgbClr val="000000"/>
                </a:solidFill>
                <a:latin typeface="+mn-lt"/>
                <a:cs typeface="Arial" pitchFamily="34" charset="0"/>
              </a:rPr>
              <a:t>.” </a:t>
            </a:r>
            <a:r>
              <a:rPr lang="en-US" sz="1400" i="1" dirty="0" smtClean="0">
                <a:solidFill>
                  <a:srgbClr val="000000"/>
                </a:solidFill>
                <a:latin typeface="+mn-lt"/>
                <a:cs typeface="Arial" pitchFamily="34" charset="0"/>
              </a:rPr>
              <a:t>New Yorker</a:t>
            </a:r>
            <a:r>
              <a:rPr lang="en-US" sz="1400" dirty="0" smtClean="0">
                <a:solidFill>
                  <a:srgbClr val="000000"/>
                </a:solidFill>
                <a:latin typeface="+mn-lt"/>
                <a:cs typeface="Arial" pitchFamily="34" charset="0"/>
              </a:rPr>
              <a:t>.</a:t>
            </a:r>
          </a:p>
        </p:txBody>
      </p:sp>
    </p:spTree>
    <p:extLst>
      <p:ext uri="{BB962C8B-B14F-4D97-AF65-F5344CB8AC3E}">
        <p14:creationId xmlns:p14="http://schemas.microsoft.com/office/powerpoint/2010/main" xmlns="" val="3753373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0" y="274638"/>
            <a:ext cx="8642509" cy="1143000"/>
          </a:xfrm>
        </p:spPr>
        <p:txBody>
          <a:bodyPr anchor="t"/>
          <a:lstStyle/>
          <a:p>
            <a:pPr algn="l"/>
            <a:r>
              <a:rPr lang="en-US" altLang="zh-CN" sz="4000" dirty="0" smtClean="0">
                <a:solidFill>
                  <a:srgbClr val="EA0000"/>
                </a:solidFill>
                <a:cs typeface="Arial" pitchFamily="34" charset="0"/>
              </a:rPr>
              <a:t>Introduction: New Economic Thinking</a:t>
            </a:r>
            <a:endParaRPr lang="en-US" sz="4000" dirty="0">
              <a:solidFill>
                <a:srgbClr val="EA0000"/>
              </a:solidFill>
              <a:cs typeface="Arial" pitchFamily="34" charset="0"/>
            </a:endParaRPr>
          </a:p>
        </p:txBody>
      </p:sp>
      <p:sp>
        <p:nvSpPr>
          <p:cNvPr id="4" name="Slide Number Placeholder 3"/>
          <p:cNvSpPr>
            <a:spLocks noGrp="1"/>
          </p:cNvSpPr>
          <p:nvPr>
            <p:ph type="sldNum" sz="quarter" idx="12"/>
          </p:nvPr>
        </p:nvSpPr>
        <p:spPr/>
        <p:txBody>
          <a:bodyPr/>
          <a:lstStyle/>
          <a:p>
            <a:pPr>
              <a:defRPr/>
            </a:pPr>
            <a:fld id="{191407BC-6AA6-4995-B6C3-527912E7C034}" type="slidenum">
              <a:rPr lang="en-US" smtClean="0"/>
              <a:pPr>
                <a:defRPr/>
              </a:pPr>
              <a:t>2</a:t>
            </a:fld>
            <a:endParaRPr lang="en-US"/>
          </a:p>
        </p:txBody>
      </p:sp>
      <p:sp>
        <p:nvSpPr>
          <p:cNvPr id="5" name="Content Placeholder 2"/>
          <p:cNvSpPr txBox="1">
            <a:spLocks/>
          </p:cNvSpPr>
          <p:nvPr/>
        </p:nvSpPr>
        <p:spPr bwMode="auto">
          <a:xfrm>
            <a:off x="478800" y="1267200"/>
            <a:ext cx="8402440" cy="53339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55600" indent="-355600">
              <a:buFont typeface="Arial" pitchFamily="34" charset="0"/>
              <a:buChar char="•"/>
              <a:tabLst>
                <a:tab pos="775925" algn="l"/>
                <a:tab pos="890937" algn="l"/>
                <a:tab pos="1357464" algn="l"/>
                <a:tab pos="1823991" algn="l"/>
                <a:tab pos="2290517" algn="l"/>
                <a:tab pos="2757044" algn="l"/>
                <a:tab pos="3223571" algn="l"/>
                <a:tab pos="3690098" algn="l"/>
                <a:tab pos="4156625" algn="l"/>
                <a:tab pos="4623152" algn="l"/>
                <a:tab pos="5089679" algn="l"/>
                <a:tab pos="5556206" algn="l"/>
                <a:tab pos="6022732" algn="l"/>
                <a:tab pos="6489259" algn="l"/>
                <a:tab pos="6955786" algn="l"/>
                <a:tab pos="7422313" algn="l"/>
                <a:tab pos="7888840" algn="l"/>
                <a:tab pos="8355367" algn="l"/>
                <a:tab pos="8821894" algn="l"/>
                <a:tab pos="9288421" algn="l"/>
                <a:tab pos="9754947" algn="l"/>
              </a:tabLst>
              <a:defRPr/>
            </a:pPr>
            <a:r>
              <a:rPr lang="en-US" sz="2400" dirty="0" smtClean="0">
                <a:solidFill>
                  <a:srgbClr val="000090"/>
                </a:solidFill>
                <a:latin typeface="+mn-lt"/>
                <a:cs typeface="Arial" pitchFamily="34" charset="0"/>
              </a:rPr>
              <a:t>Mainstream Free </a:t>
            </a:r>
            <a:r>
              <a:rPr lang="en-US" sz="2400" dirty="0">
                <a:solidFill>
                  <a:srgbClr val="000090"/>
                </a:solidFill>
                <a:latin typeface="+mn-lt"/>
                <a:cs typeface="Arial" pitchFamily="34" charset="0"/>
              </a:rPr>
              <a:t>Market </a:t>
            </a:r>
            <a:r>
              <a:rPr lang="en-US" sz="2400" dirty="0" smtClean="0">
                <a:solidFill>
                  <a:srgbClr val="000090"/>
                </a:solidFill>
                <a:latin typeface="+mn-lt"/>
                <a:cs typeface="Arial" pitchFamily="34" charset="0"/>
              </a:rPr>
              <a:t>economics failed test of crisis prediction; </a:t>
            </a:r>
            <a:r>
              <a:rPr lang="en-US" sz="2400" dirty="0">
                <a:solidFill>
                  <a:srgbClr val="000090"/>
                </a:solidFill>
                <a:latin typeface="+mn-lt"/>
                <a:cs typeface="Arial" pitchFamily="34" charset="0"/>
              </a:rPr>
              <a:t>p</a:t>
            </a:r>
            <a:r>
              <a:rPr lang="en-US" sz="2400" dirty="0" smtClean="0">
                <a:solidFill>
                  <a:srgbClr val="000090"/>
                </a:solidFill>
                <a:latin typeface="+mn-lt"/>
                <a:cs typeface="Arial" pitchFamily="34" charset="0"/>
              </a:rPr>
              <a:t>artial approach led to blind spots in areas of social inequality, climate change and geopolitics </a:t>
            </a:r>
            <a:endParaRPr lang="en-US" sz="2400" dirty="0">
              <a:solidFill>
                <a:srgbClr val="000090"/>
              </a:solidFill>
              <a:latin typeface="+mn-lt"/>
              <a:cs typeface="Arial" pitchFamily="34" charset="0"/>
            </a:endParaRPr>
          </a:p>
          <a:p>
            <a:pPr marL="355600" indent="-355600">
              <a:buFont typeface="Arial" pitchFamily="34" charset="0"/>
              <a:buChar char="•"/>
              <a:tabLst>
                <a:tab pos="775925" algn="l"/>
                <a:tab pos="890937" algn="l"/>
                <a:tab pos="1357464" algn="l"/>
                <a:tab pos="1823991" algn="l"/>
                <a:tab pos="2290517" algn="l"/>
                <a:tab pos="2757044" algn="l"/>
                <a:tab pos="3223571" algn="l"/>
                <a:tab pos="3690098" algn="l"/>
                <a:tab pos="4156625" algn="l"/>
                <a:tab pos="4623152" algn="l"/>
                <a:tab pos="5089679" algn="l"/>
                <a:tab pos="5556206" algn="l"/>
                <a:tab pos="6022732" algn="l"/>
                <a:tab pos="6489259" algn="l"/>
                <a:tab pos="6955786" algn="l"/>
                <a:tab pos="7422313" algn="l"/>
                <a:tab pos="7888840" algn="l"/>
                <a:tab pos="8355367" algn="l"/>
                <a:tab pos="8821894" algn="l"/>
                <a:tab pos="9288421" algn="l"/>
                <a:tab pos="9754947" algn="l"/>
              </a:tabLst>
              <a:defRPr/>
            </a:pPr>
            <a:r>
              <a:rPr lang="en-US" sz="2400" dirty="0" smtClean="0">
                <a:solidFill>
                  <a:srgbClr val="000090"/>
                </a:solidFill>
                <a:latin typeface="+mn-lt"/>
                <a:cs typeface="Arial" pitchFamily="34" charset="0"/>
              </a:rPr>
              <a:t>A </a:t>
            </a:r>
            <a:r>
              <a:rPr lang="en-US" sz="2400" dirty="0">
                <a:solidFill>
                  <a:srgbClr val="000090"/>
                </a:solidFill>
                <a:latin typeface="+mn-lt"/>
                <a:cs typeface="Arial" pitchFamily="34" charset="0"/>
              </a:rPr>
              <a:t>Systemic and Systematic </a:t>
            </a:r>
            <a:r>
              <a:rPr lang="en-US" sz="2400" dirty="0" smtClean="0">
                <a:solidFill>
                  <a:srgbClr val="000090"/>
                </a:solidFill>
                <a:latin typeface="+mn-lt"/>
                <a:cs typeface="Arial" pitchFamily="34" charset="0"/>
              </a:rPr>
              <a:t>approach </a:t>
            </a:r>
            <a:r>
              <a:rPr lang="en-US" sz="2400" dirty="0">
                <a:solidFill>
                  <a:srgbClr val="000090"/>
                </a:solidFill>
                <a:latin typeface="+mn-lt"/>
                <a:cs typeface="Arial" pitchFamily="34" charset="0"/>
              </a:rPr>
              <a:t>is needed </a:t>
            </a:r>
            <a:r>
              <a:rPr lang="en-US" sz="2400" dirty="0" smtClean="0">
                <a:solidFill>
                  <a:srgbClr val="000090"/>
                </a:solidFill>
                <a:latin typeface="+mn-lt"/>
                <a:cs typeface="Arial" pitchFamily="34" charset="0"/>
              </a:rPr>
              <a:t>– </a:t>
            </a:r>
            <a:r>
              <a:rPr lang="en-US" sz="2400" dirty="0">
                <a:solidFill>
                  <a:srgbClr val="000090"/>
                </a:solidFill>
                <a:latin typeface="+mn-lt"/>
                <a:cs typeface="Arial" pitchFamily="34" charset="0"/>
              </a:rPr>
              <a:t>current crisis is twin crises with one origin</a:t>
            </a:r>
            <a:r>
              <a:rPr lang="en-US" sz="2400" dirty="0" smtClean="0">
                <a:solidFill>
                  <a:srgbClr val="000090"/>
                </a:solidFill>
                <a:latin typeface="+mn-lt"/>
                <a:cs typeface="Arial" pitchFamily="34" charset="0"/>
              </a:rPr>
              <a:t>:</a:t>
            </a:r>
          </a:p>
          <a:p>
            <a:pPr marL="349250">
              <a:tabLst>
                <a:tab pos="775925" algn="l"/>
                <a:tab pos="890937" algn="l"/>
                <a:tab pos="1357464" algn="l"/>
                <a:tab pos="1823991" algn="l"/>
                <a:tab pos="2290517" algn="l"/>
                <a:tab pos="2757044" algn="l"/>
                <a:tab pos="3223571" algn="l"/>
                <a:tab pos="3690098" algn="l"/>
                <a:tab pos="4156625" algn="l"/>
                <a:tab pos="4623152" algn="l"/>
                <a:tab pos="5089679" algn="l"/>
                <a:tab pos="5556206" algn="l"/>
                <a:tab pos="6022732" algn="l"/>
                <a:tab pos="6489259" algn="l"/>
                <a:tab pos="6955786" algn="l"/>
                <a:tab pos="7422313" algn="l"/>
                <a:tab pos="7888840" algn="l"/>
                <a:tab pos="8355367" algn="l"/>
                <a:tab pos="8821894" algn="l"/>
                <a:tab pos="9288421" algn="l"/>
                <a:tab pos="9754947" algn="l"/>
              </a:tabLst>
              <a:defRPr/>
            </a:pPr>
            <a:r>
              <a:rPr lang="en-US" sz="2400" i="1" dirty="0" smtClean="0">
                <a:solidFill>
                  <a:srgbClr val="FF0000"/>
                </a:solidFill>
                <a:latin typeface="+mn-lt"/>
                <a:cs typeface="Arial" pitchFamily="34" charset="0"/>
              </a:rPr>
              <a:t>Excess </a:t>
            </a:r>
            <a:r>
              <a:rPr lang="en-US" sz="2400" i="1" dirty="0">
                <a:solidFill>
                  <a:srgbClr val="FF0000"/>
                </a:solidFill>
                <a:latin typeface="+mn-lt"/>
                <a:cs typeface="Arial" pitchFamily="34" charset="0"/>
              </a:rPr>
              <a:t>Consumption of Global Resources financed by Excess Leverage</a:t>
            </a:r>
          </a:p>
          <a:p>
            <a:pPr marL="355600" marR="0" lvl="0" indent="-355600" algn="l" defTabSz="914400" rtl="0" eaLnBrk="1" fontAlgn="base" latinLnBrk="0" hangingPunct="1">
              <a:lnSpc>
                <a:spcPct val="100000"/>
              </a:lnSpc>
              <a:spcBef>
                <a:spcPts val="0"/>
              </a:spcBef>
              <a:spcAft>
                <a:spcPts val="0"/>
              </a:spcAft>
              <a:buClrTx/>
              <a:buSzTx/>
              <a:buFont typeface="Arial"/>
              <a:buChar char="•"/>
              <a:tabLst/>
              <a:defRPr/>
            </a:pPr>
            <a:r>
              <a:rPr lang="en-US" sz="2400" dirty="0">
                <a:solidFill>
                  <a:srgbClr val="000090"/>
                </a:solidFill>
                <a:latin typeface="+mn-lt"/>
                <a:cs typeface="Arial" pitchFamily="34" charset="0"/>
              </a:rPr>
              <a:t>C</a:t>
            </a:r>
            <a:r>
              <a:rPr lang="en-US" sz="2400" dirty="0" smtClean="0">
                <a:solidFill>
                  <a:srgbClr val="000090"/>
                </a:solidFill>
                <a:latin typeface="+mn-lt"/>
                <a:cs typeface="Arial" pitchFamily="34" charset="0"/>
              </a:rPr>
              <a:t>urrent </a:t>
            </a:r>
            <a:r>
              <a:rPr lang="en-US" sz="2400" dirty="0" err="1" smtClean="0">
                <a:solidFill>
                  <a:srgbClr val="000090"/>
                </a:solidFill>
                <a:latin typeface="+mn-lt"/>
                <a:cs typeface="Arial" pitchFamily="34" charset="0"/>
              </a:rPr>
              <a:t>Westphalian</a:t>
            </a:r>
            <a:r>
              <a:rPr lang="en-US" sz="2400" dirty="0" smtClean="0">
                <a:solidFill>
                  <a:srgbClr val="000090"/>
                </a:solidFill>
                <a:latin typeface="+mn-lt"/>
                <a:cs typeface="Arial" pitchFamily="34" charset="0"/>
              </a:rPr>
              <a:t> nation-based system creates underfunding of Global Public Goods.  </a:t>
            </a:r>
            <a:r>
              <a:rPr lang="en-US" sz="2400" dirty="0">
                <a:solidFill>
                  <a:srgbClr val="000090"/>
                </a:solidFill>
                <a:latin typeface="+mn-lt"/>
                <a:cs typeface="Arial" pitchFamily="34" charset="0"/>
              </a:rPr>
              <a:t>C</a:t>
            </a:r>
            <a:r>
              <a:rPr lang="en-US" sz="2400" dirty="0" smtClean="0">
                <a:solidFill>
                  <a:srgbClr val="000090"/>
                </a:solidFill>
                <a:latin typeface="+mn-lt"/>
                <a:cs typeface="Arial" pitchFamily="34" charset="0"/>
              </a:rPr>
              <a:t>omplex feedback mechanisms can end up in a race to the bottom – Arms Race or Global Burn</a:t>
            </a:r>
          </a:p>
          <a:p>
            <a:pPr marL="355600" marR="0" lvl="0" indent="-355600" algn="l" defTabSz="914400" rtl="0" eaLnBrk="1" fontAlgn="base" latinLnBrk="0" hangingPunct="1">
              <a:lnSpc>
                <a:spcPct val="100000"/>
              </a:lnSpc>
              <a:spcBef>
                <a:spcPts val="0"/>
              </a:spcBef>
              <a:spcAft>
                <a:spcPts val="0"/>
              </a:spcAft>
              <a:buClrTx/>
              <a:buSzTx/>
              <a:buFont typeface="Arial"/>
              <a:buChar char="•"/>
              <a:tabLst/>
              <a:defRPr/>
            </a:pPr>
            <a:r>
              <a:rPr lang="en-US" sz="2400" dirty="0" smtClean="0">
                <a:solidFill>
                  <a:srgbClr val="FF0000"/>
                </a:solidFill>
                <a:latin typeface="+mn-lt"/>
                <a:cs typeface="Arial" pitchFamily="34" charset="0"/>
              </a:rPr>
              <a:t>We need NET mindsets and framework for a race to the top of a prosperous, inclusive, and environmentally sustainable world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4614312" y="1984375"/>
            <a:ext cx="4057650" cy="220662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524794" y="3571876"/>
            <a:ext cx="3048000" cy="2952750"/>
          </a:xfrm>
          <a:prstGeom prst="rect">
            <a:avLst/>
          </a:prstGeom>
          <a:noFill/>
          <a:ln w="9525">
            <a:noFill/>
            <a:miter lim="800000"/>
            <a:headEnd/>
            <a:tailEnd/>
          </a:ln>
          <a:effectLst/>
        </p:spPr>
      </p:pic>
      <p:sp>
        <p:nvSpPr>
          <p:cNvPr id="5" name="TextBox 4"/>
          <p:cNvSpPr txBox="1"/>
          <p:nvPr/>
        </p:nvSpPr>
        <p:spPr>
          <a:xfrm>
            <a:off x="478800" y="273600"/>
            <a:ext cx="8242427" cy="707886"/>
          </a:xfrm>
          <a:prstGeom prst="rect">
            <a:avLst/>
          </a:prstGeom>
          <a:noFill/>
        </p:spPr>
        <p:txBody>
          <a:bodyPr wrap="square" rtlCol="0">
            <a:spAutoFit/>
          </a:bodyPr>
          <a:lstStyle/>
          <a:p>
            <a:r>
              <a:rPr lang="en-US" sz="4000" dirty="0" smtClean="0">
                <a:solidFill>
                  <a:srgbClr val="EA0000"/>
                </a:solidFill>
                <a:latin typeface="+mj-lt"/>
                <a:cs typeface="Times New Roman" pitchFamily="18" charset="0"/>
              </a:rPr>
              <a:t>Thinking in Systems </a:t>
            </a:r>
            <a:r>
              <a:rPr lang="en-US" sz="2400" dirty="0" smtClean="0">
                <a:solidFill>
                  <a:srgbClr val="EA0000"/>
                </a:solidFill>
                <a:latin typeface="+mj-lt"/>
                <a:cs typeface="Times New Roman" pitchFamily="18" charset="0"/>
              </a:rPr>
              <a:t>– </a:t>
            </a:r>
            <a:r>
              <a:rPr lang="en-US" sz="2400" dirty="0" err="1" smtClean="0">
                <a:solidFill>
                  <a:srgbClr val="EA0000"/>
                </a:solidFill>
                <a:latin typeface="+mj-lt"/>
                <a:cs typeface="Times New Roman" pitchFamily="18" charset="0"/>
              </a:rPr>
              <a:t>Donella</a:t>
            </a:r>
            <a:r>
              <a:rPr lang="en-US" sz="2400" dirty="0" smtClean="0">
                <a:solidFill>
                  <a:srgbClr val="EA0000"/>
                </a:solidFill>
                <a:latin typeface="+mj-lt"/>
                <a:cs typeface="Times New Roman" pitchFamily="18" charset="0"/>
              </a:rPr>
              <a:t> Meadows (2012)</a:t>
            </a:r>
            <a:endParaRPr lang="en-US" sz="2400" dirty="0">
              <a:solidFill>
                <a:srgbClr val="EA0000"/>
              </a:solidFill>
              <a:latin typeface="+mj-lt"/>
              <a:cs typeface="Times New Roman" pitchFamily="18" charset="0"/>
            </a:endParaRPr>
          </a:p>
        </p:txBody>
      </p:sp>
      <p:sp>
        <p:nvSpPr>
          <p:cNvPr id="9" name="TextBox 8"/>
          <p:cNvSpPr txBox="1"/>
          <p:nvPr/>
        </p:nvSpPr>
        <p:spPr>
          <a:xfrm>
            <a:off x="478800" y="1721584"/>
            <a:ext cx="3676093" cy="1631216"/>
          </a:xfrm>
          <a:prstGeom prst="rect">
            <a:avLst/>
          </a:prstGeom>
          <a:noFill/>
        </p:spPr>
        <p:txBody>
          <a:bodyPr wrap="square" rtlCol="0">
            <a:spAutoFit/>
          </a:bodyPr>
          <a:lstStyle/>
          <a:p>
            <a:r>
              <a:rPr lang="en-US" sz="2000" dirty="0" smtClean="0">
                <a:solidFill>
                  <a:srgbClr val="000090"/>
                </a:solidFill>
                <a:latin typeface="+mn-lt"/>
                <a:cs typeface="Times New Roman" pitchFamily="18" charset="0"/>
              </a:rPr>
              <a:t>“A system is an </a:t>
            </a:r>
            <a:r>
              <a:rPr lang="en-US" sz="2000" dirty="0" smtClean="0">
                <a:solidFill>
                  <a:srgbClr val="FF0000"/>
                </a:solidFill>
                <a:latin typeface="+mn-lt"/>
                <a:cs typeface="Times New Roman" pitchFamily="18" charset="0"/>
              </a:rPr>
              <a:t>interconnected </a:t>
            </a:r>
            <a:r>
              <a:rPr lang="en-US" sz="2000" dirty="0" smtClean="0">
                <a:solidFill>
                  <a:srgbClr val="000090"/>
                </a:solidFill>
                <a:latin typeface="+mn-lt"/>
                <a:cs typeface="Times New Roman" pitchFamily="18" charset="0"/>
              </a:rPr>
              <a:t>set of </a:t>
            </a:r>
            <a:r>
              <a:rPr lang="en-US" sz="2000" dirty="0" smtClean="0">
                <a:solidFill>
                  <a:srgbClr val="FF0000"/>
                </a:solidFill>
                <a:latin typeface="+mn-lt"/>
                <a:cs typeface="Times New Roman" pitchFamily="18" charset="0"/>
              </a:rPr>
              <a:t>elements </a:t>
            </a:r>
            <a:r>
              <a:rPr lang="en-US" sz="2000" dirty="0" smtClean="0">
                <a:solidFill>
                  <a:srgbClr val="000090"/>
                </a:solidFill>
                <a:latin typeface="+mn-lt"/>
                <a:cs typeface="Times New Roman" pitchFamily="18" charset="0"/>
              </a:rPr>
              <a:t>that is coherently organized in a way that achieves something (</a:t>
            </a:r>
            <a:r>
              <a:rPr lang="en-US" sz="2000" dirty="0" smtClean="0">
                <a:solidFill>
                  <a:srgbClr val="FF0000"/>
                </a:solidFill>
                <a:latin typeface="+mn-lt"/>
                <a:cs typeface="Times New Roman" pitchFamily="18" charset="0"/>
              </a:rPr>
              <a:t>function or purpose</a:t>
            </a:r>
            <a:r>
              <a:rPr lang="en-US" sz="2000" dirty="0" smtClean="0">
                <a:solidFill>
                  <a:srgbClr val="000090"/>
                </a:solidFill>
                <a:latin typeface="+mn-lt"/>
                <a:cs typeface="Times New Roman" pitchFamily="18" charset="0"/>
              </a:rPr>
              <a:t>).”</a:t>
            </a:r>
            <a:endParaRPr lang="en-US" sz="2000" dirty="0">
              <a:solidFill>
                <a:srgbClr val="000090"/>
              </a:solidFill>
              <a:latin typeface="+mn-lt"/>
              <a:cs typeface="Times New Roman" pitchFamily="18" charset="0"/>
            </a:endParaRPr>
          </a:p>
        </p:txBody>
      </p:sp>
      <p:sp>
        <p:nvSpPr>
          <p:cNvPr id="10" name="TextBox 9"/>
          <p:cNvSpPr txBox="1"/>
          <p:nvPr/>
        </p:nvSpPr>
        <p:spPr>
          <a:xfrm>
            <a:off x="478800" y="1267200"/>
            <a:ext cx="3616082" cy="461665"/>
          </a:xfrm>
          <a:prstGeom prst="rect">
            <a:avLst/>
          </a:prstGeom>
          <a:noFill/>
        </p:spPr>
        <p:txBody>
          <a:bodyPr wrap="square" rtlCol="0">
            <a:spAutoFit/>
          </a:bodyPr>
          <a:lstStyle/>
          <a:p>
            <a:r>
              <a:rPr lang="en-US" sz="2400" b="1" dirty="0" smtClean="0">
                <a:latin typeface="+mn-lt"/>
                <a:cs typeface="Times New Roman" pitchFamily="18" charset="0"/>
              </a:rPr>
              <a:t>What is a System?</a:t>
            </a:r>
            <a:endParaRPr lang="en-US" sz="2400" b="1" dirty="0">
              <a:latin typeface="+mn-lt"/>
              <a:cs typeface="Times New Roman" pitchFamily="18" charset="0"/>
            </a:endParaRPr>
          </a:p>
        </p:txBody>
      </p:sp>
      <p:grpSp>
        <p:nvGrpSpPr>
          <p:cNvPr id="31" name="Group 30"/>
          <p:cNvGrpSpPr/>
          <p:nvPr/>
        </p:nvGrpSpPr>
        <p:grpSpPr>
          <a:xfrm>
            <a:off x="3048794" y="3124200"/>
            <a:ext cx="1447799" cy="685800"/>
            <a:chOff x="3207085" y="3124200"/>
            <a:chExt cx="1200741" cy="685800"/>
          </a:xfrm>
        </p:grpSpPr>
        <p:sp>
          <p:nvSpPr>
            <p:cNvPr id="12" name="Rounded Rectangle 11"/>
            <p:cNvSpPr/>
            <p:nvPr/>
          </p:nvSpPr>
          <p:spPr>
            <a:xfrm>
              <a:off x="3336256" y="3124200"/>
              <a:ext cx="1071570" cy="504828"/>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FF0000"/>
                  </a:solidFill>
                  <a:cs typeface="Times New Roman" pitchFamily="18" charset="0"/>
                </a:rPr>
                <a:t>Least effect on system</a:t>
              </a:r>
              <a:endParaRPr lang="en-US" sz="1600" dirty="0">
                <a:solidFill>
                  <a:srgbClr val="FF0000"/>
                </a:solidFill>
                <a:cs typeface="Times New Roman" pitchFamily="18" charset="0"/>
              </a:endParaRPr>
            </a:p>
          </p:txBody>
        </p:sp>
        <p:cxnSp>
          <p:nvCxnSpPr>
            <p:cNvPr id="15" name="Straight Connector 14"/>
            <p:cNvCxnSpPr>
              <a:stCxn id="12" idx="1"/>
            </p:cNvCxnSpPr>
            <p:nvPr/>
          </p:nvCxnSpPr>
          <p:spPr>
            <a:xfrm flipH="1">
              <a:off x="3207085" y="3376614"/>
              <a:ext cx="129171" cy="43338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25121" y="4267200"/>
            <a:ext cx="1833885" cy="590568"/>
            <a:chOff x="1142975" y="4052881"/>
            <a:chExt cx="1428765" cy="590568"/>
          </a:xfrm>
        </p:grpSpPr>
        <p:sp>
          <p:nvSpPr>
            <p:cNvPr id="16" name="Rounded Rectangle 15"/>
            <p:cNvSpPr/>
            <p:nvPr/>
          </p:nvSpPr>
          <p:spPr>
            <a:xfrm>
              <a:off x="1142975" y="4052881"/>
              <a:ext cx="1214446" cy="519127"/>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FF0000"/>
                  </a:solidFill>
                  <a:cs typeface="Times New Roman" pitchFamily="18" charset="0"/>
                </a:rPr>
                <a:t>Greatly alters system</a:t>
              </a:r>
              <a:endParaRPr lang="en-US" sz="1600" dirty="0">
                <a:solidFill>
                  <a:srgbClr val="FF0000"/>
                </a:solidFill>
                <a:cs typeface="Times New Roman" pitchFamily="18" charset="0"/>
              </a:endParaRPr>
            </a:p>
          </p:txBody>
        </p:sp>
        <p:cxnSp>
          <p:nvCxnSpPr>
            <p:cNvPr id="17" name="Straight Connector 16"/>
            <p:cNvCxnSpPr>
              <a:endCxn id="16" idx="3"/>
            </p:cNvCxnSpPr>
            <p:nvPr/>
          </p:nvCxnSpPr>
          <p:spPr>
            <a:xfrm flipH="1" flipV="1">
              <a:off x="2357421" y="4312445"/>
              <a:ext cx="214319" cy="33100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76994" y="5000636"/>
            <a:ext cx="2057402" cy="1019164"/>
            <a:chOff x="73314" y="5000636"/>
            <a:chExt cx="1959106" cy="1019164"/>
          </a:xfrm>
        </p:grpSpPr>
        <p:sp>
          <p:nvSpPr>
            <p:cNvPr id="25" name="Rounded Rectangle 24"/>
            <p:cNvSpPr/>
            <p:nvPr/>
          </p:nvSpPr>
          <p:spPr>
            <a:xfrm>
              <a:off x="73314" y="5000636"/>
              <a:ext cx="1640045" cy="101916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FF0000"/>
                  </a:solidFill>
                  <a:cs typeface="Times New Roman" pitchFamily="18" charset="0"/>
                </a:rPr>
                <a:t>Most crucial determinant of a system’s behavior</a:t>
              </a:r>
              <a:endParaRPr lang="en-US" sz="1600" dirty="0">
                <a:solidFill>
                  <a:srgbClr val="FF0000"/>
                </a:solidFill>
                <a:cs typeface="Times New Roman" pitchFamily="18" charset="0"/>
              </a:endParaRPr>
            </a:p>
          </p:txBody>
        </p:sp>
        <p:cxnSp>
          <p:nvCxnSpPr>
            <p:cNvPr id="26" name="Straight Connector 25"/>
            <p:cNvCxnSpPr>
              <a:stCxn id="25" idx="3"/>
            </p:cNvCxnSpPr>
            <p:nvPr/>
          </p:nvCxnSpPr>
          <p:spPr>
            <a:xfrm>
              <a:off x="1713359" y="5510218"/>
              <a:ext cx="319061" cy="2809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0" y="6550223"/>
            <a:ext cx="9144000" cy="307777"/>
          </a:xfrm>
          <a:prstGeom prst="rect">
            <a:avLst/>
          </a:prstGeom>
        </p:spPr>
        <p:txBody>
          <a:bodyPr wrap="square">
            <a:spAutoFit/>
          </a:bodyPr>
          <a:lstStyle/>
          <a:p>
            <a:r>
              <a:rPr lang="en-US" sz="1400" dirty="0" smtClean="0">
                <a:latin typeface="+mn-lt"/>
                <a:cs typeface="Arial" pitchFamily="34" charset="0"/>
              </a:rPr>
              <a:t>Source: Meadows. 2012. “</a:t>
            </a:r>
            <a:r>
              <a:rPr lang="en-US" sz="1400" i="1" dirty="0" smtClean="0">
                <a:latin typeface="+mn-lt"/>
                <a:cs typeface="Arial" pitchFamily="34" charset="0"/>
                <a:hlinkClick r:id="rId4"/>
              </a:rPr>
              <a:t>Thinking in Systems</a:t>
            </a:r>
            <a:r>
              <a:rPr lang="en-US" sz="1400" dirty="0" smtClean="0">
                <a:latin typeface="+mn-lt"/>
                <a:cs typeface="Arial" pitchFamily="34" charset="0"/>
              </a:rPr>
              <a:t>.”</a:t>
            </a:r>
            <a:endParaRPr lang="en-US" sz="1400" dirty="0">
              <a:latin typeface="+mn-lt"/>
              <a:cs typeface="Arial" pitchFamily="34" charset="0"/>
            </a:endParaRPr>
          </a:p>
        </p:txBody>
      </p:sp>
      <p:sp>
        <p:nvSpPr>
          <p:cNvPr id="19" name="TextBox 18"/>
          <p:cNvSpPr txBox="1"/>
          <p:nvPr/>
        </p:nvSpPr>
        <p:spPr>
          <a:xfrm>
            <a:off x="4614312" y="1267200"/>
            <a:ext cx="3616082" cy="461665"/>
          </a:xfrm>
          <a:prstGeom prst="rect">
            <a:avLst/>
          </a:prstGeom>
          <a:noFill/>
        </p:spPr>
        <p:txBody>
          <a:bodyPr wrap="square" rtlCol="0">
            <a:spAutoFit/>
          </a:bodyPr>
          <a:lstStyle/>
          <a:p>
            <a:r>
              <a:rPr lang="en-US" sz="2400" b="1" dirty="0" smtClean="0">
                <a:latin typeface="+mn-lt"/>
                <a:cs typeface="Times New Roman" pitchFamily="18" charset="0"/>
              </a:rPr>
              <a:t>Feedback Loops</a:t>
            </a:r>
            <a:endParaRPr lang="en-US" sz="2400" b="1" dirty="0">
              <a:latin typeface="+mn-lt"/>
              <a:cs typeface="Times New Roman" pitchFamily="18" charset="0"/>
            </a:endParaRPr>
          </a:p>
        </p:txBody>
      </p:sp>
      <p:sp>
        <p:nvSpPr>
          <p:cNvPr id="20" name="TextBox 19"/>
          <p:cNvSpPr txBox="1"/>
          <p:nvPr/>
        </p:nvSpPr>
        <p:spPr>
          <a:xfrm>
            <a:off x="4614312" y="1721584"/>
            <a:ext cx="4648200" cy="338554"/>
          </a:xfrm>
          <a:prstGeom prst="rect">
            <a:avLst/>
          </a:prstGeom>
          <a:noFill/>
        </p:spPr>
        <p:txBody>
          <a:bodyPr wrap="square" rtlCol="0">
            <a:spAutoFit/>
          </a:bodyPr>
          <a:lstStyle/>
          <a:p>
            <a:r>
              <a:rPr lang="en-US" sz="1600" dirty="0" smtClean="0">
                <a:solidFill>
                  <a:srgbClr val="000090"/>
                </a:solidFill>
                <a:latin typeface="+mn-lt"/>
                <a:cs typeface="Times New Roman" pitchFamily="18" charset="0"/>
              </a:rPr>
              <a:t>A feedback loop occurs when a stock affects its flows</a:t>
            </a:r>
            <a:endParaRPr lang="en-US" sz="1600" dirty="0">
              <a:solidFill>
                <a:srgbClr val="000090"/>
              </a:solidFill>
              <a:latin typeface="+mn-lt"/>
              <a:cs typeface="Times New Roman" pitchFamily="18" charset="0"/>
            </a:endParaRPr>
          </a:p>
        </p:txBody>
      </p:sp>
      <p:sp>
        <p:nvSpPr>
          <p:cNvPr id="29" name="TextBox 28"/>
          <p:cNvSpPr txBox="1"/>
          <p:nvPr/>
        </p:nvSpPr>
        <p:spPr>
          <a:xfrm>
            <a:off x="4614312" y="4114800"/>
            <a:ext cx="4835282" cy="2554545"/>
          </a:xfrm>
          <a:prstGeom prst="rect">
            <a:avLst/>
          </a:prstGeom>
          <a:noFill/>
        </p:spPr>
        <p:txBody>
          <a:bodyPr wrap="square" rtlCol="0">
            <a:spAutoFit/>
          </a:bodyPr>
          <a:lstStyle/>
          <a:p>
            <a:pPr marL="177800" indent="-177800">
              <a:buFont typeface="Arial" pitchFamily="34" charset="0"/>
              <a:buChar char="•"/>
            </a:pPr>
            <a:r>
              <a:rPr lang="en-US" sz="2000" dirty="0" smtClean="0">
                <a:solidFill>
                  <a:srgbClr val="000090"/>
                </a:solidFill>
                <a:latin typeface="+mn-lt"/>
                <a:cs typeface="Times New Roman" pitchFamily="18" charset="0"/>
              </a:rPr>
              <a:t>A feedback loop is formed when </a:t>
            </a:r>
            <a:r>
              <a:rPr lang="en-US" sz="2000" dirty="0" smtClean="0">
                <a:solidFill>
                  <a:srgbClr val="FF0000"/>
                </a:solidFill>
                <a:latin typeface="+mn-lt"/>
                <a:cs typeface="Times New Roman" pitchFamily="18" charset="0"/>
              </a:rPr>
              <a:t>changes in stock affect the flows</a:t>
            </a:r>
            <a:r>
              <a:rPr lang="en-US" sz="2000" dirty="0" smtClean="0">
                <a:latin typeface="+mn-lt"/>
                <a:cs typeface="Times New Roman" pitchFamily="18" charset="0"/>
              </a:rPr>
              <a:t> </a:t>
            </a:r>
            <a:r>
              <a:rPr lang="en-US" sz="2000" dirty="0" smtClean="0">
                <a:solidFill>
                  <a:srgbClr val="000090"/>
                </a:solidFill>
                <a:latin typeface="+mn-lt"/>
                <a:cs typeface="Times New Roman" pitchFamily="18" charset="0"/>
              </a:rPr>
              <a:t>into or out of that same stock</a:t>
            </a:r>
          </a:p>
          <a:p>
            <a:pPr marL="177800" indent="-177800">
              <a:buFont typeface="Arial" pitchFamily="34" charset="0"/>
              <a:buChar char="•"/>
            </a:pPr>
            <a:r>
              <a:rPr lang="en-US" sz="2000" dirty="0" smtClean="0">
                <a:solidFill>
                  <a:srgbClr val="000090"/>
                </a:solidFill>
                <a:latin typeface="+mn-lt"/>
                <a:cs typeface="Times New Roman" pitchFamily="18" charset="0"/>
              </a:rPr>
              <a:t>Feedback loops can cause stocks to maintain their level within a range or grow or decline. </a:t>
            </a:r>
            <a:r>
              <a:rPr lang="en-US" sz="2000" dirty="0" smtClean="0">
                <a:solidFill>
                  <a:srgbClr val="FF0000"/>
                </a:solidFill>
                <a:latin typeface="+mn-lt"/>
                <a:cs typeface="Times New Roman" pitchFamily="18" charset="0"/>
              </a:rPr>
              <a:t>The stock level feeds back through a chain of signals and actions to control itself</a:t>
            </a:r>
            <a:endParaRPr lang="en-US" sz="2000" dirty="0">
              <a:solidFill>
                <a:srgbClr val="FF0000"/>
              </a:solidFill>
              <a:latin typeface="+mn-lt"/>
              <a:cs typeface="Times New Roman" pitchFamily="18" charset="0"/>
            </a:endParaRPr>
          </a:p>
        </p:txBody>
      </p:sp>
      <p:sp>
        <p:nvSpPr>
          <p:cNvPr id="21" name="Slide Number Placeholder 20"/>
          <p:cNvSpPr>
            <a:spLocks noGrp="1"/>
          </p:cNvSpPr>
          <p:nvPr>
            <p:ph type="sldNum" sz="quarter" idx="12"/>
          </p:nvPr>
        </p:nvSpPr>
        <p:spPr/>
        <p:txBody>
          <a:bodyPr/>
          <a:lstStyle/>
          <a:p>
            <a:pPr>
              <a:defRPr/>
            </a:pPr>
            <a:fld id="{191407BC-6AA6-4995-B6C3-527912E7C034}" type="slidenum">
              <a:rPr lang="en-US" smtClean="0"/>
              <a:pPr>
                <a:defRPr/>
              </a:pPr>
              <a:t>20</a:t>
            </a:fld>
            <a:endParaRPr lang="en-US"/>
          </a:p>
        </p:txBody>
      </p:sp>
    </p:spTree>
    <p:extLst>
      <p:ext uri="{BB962C8B-B14F-4D97-AF65-F5344CB8AC3E}">
        <p14:creationId xmlns:p14="http://schemas.microsoft.com/office/powerpoint/2010/main" xmlns="" val="3366884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ystemthinking.gif"/>
          <p:cNvPicPr>
            <a:picLocks noGrp="1" noChangeAspect="1"/>
          </p:cNvPicPr>
          <p:nvPr>
            <p:ph idx="1"/>
          </p:nvPr>
        </p:nvPicPr>
        <p:blipFill>
          <a:blip r:embed="rId2" cstate="print"/>
          <a:stretch>
            <a:fillRect/>
          </a:stretch>
        </p:blipFill>
        <p:spPr>
          <a:xfrm>
            <a:off x="491610" y="990599"/>
            <a:ext cx="7967384" cy="5690047"/>
          </a:xfrm>
        </p:spPr>
      </p:pic>
      <p:sp>
        <p:nvSpPr>
          <p:cNvPr id="2" name="Title 1"/>
          <p:cNvSpPr>
            <a:spLocks noGrp="1"/>
          </p:cNvSpPr>
          <p:nvPr>
            <p:ph type="title"/>
          </p:nvPr>
        </p:nvSpPr>
        <p:spPr>
          <a:xfrm>
            <a:off x="480142" y="274638"/>
            <a:ext cx="8722530" cy="1249362"/>
          </a:xfrm>
        </p:spPr>
        <p:txBody>
          <a:bodyPr/>
          <a:lstStyle/>
          <a:p>
            <a:pPr algn="l"/>
            <a:r>
              <a:rPr lang="en-US" sz="4000" dirty="0" smtClean="0">
                <a:solidFill>
                  <a:srgbClr val="EA0000"/>
                </a:solidFill>
              </a:rPr>
              <a:t>System Thinking Generates New Theories in Various Fields</a:t>
            </a:r>
            <a:endParaRPr lang="en-US" sz="4000" dirty="0">
              <a:solidFill>
                <a:srgbClr val="EA0000"/>
              </a:solidFill>
            </a:endParaRPr>
          </a:p>
        </p:txBody>
      </p:sp>
      <p:sp>
        <p:nvSpPr>
          <p:cNvPr id="5" name="Slide Number Placeholder 4"/>
          <p:cNvSpPr>
            <a:spLocks noGrp="1"/>
          </p:cNvSpPr>
          <p:nvPr>
            <p:ph type="sldNum" sz="quarter" idx="12"/>
          </p:nvPr>
        </p:nvSpPr>
        <p:spPr/>
        <p:txBody>
          <a:bodyPr/>
          <a:lstStyle/>
          <a:p>
            <a:pPr>
              <a:defRPr/>
            </a:pPr>
            <a:fld id="{191407BC-6AA6-4995-B6C3-527912E7C034}" type="slidenum">
              <a:rPr lang="en-US" smtClean="0"/>
              <a:pPr>
                <a:defRPr/>
              </a:pPr>
              <a:t>21</a:t>
            </a:fld>
            <a:endParaRPr lang="en-US"/>
          </a:p>
        </p:txBody>
      </p:sp>
    </p:spTree>
    <p:extLst>
      <p:ext uri="{BB962C8B-B14F-4D97-AF65-F5344CB8AC3E}">
        <p14:creationId xmlns:p14="http://schemas.microsoft.com/office/powerpoint/2010/main" xmlns="" val="1737558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txBox="1">
            <a:spLocks/>
          </p:cNvSpPr>
          <p:nvPr/>
        </p:nvSpPr>
        <p:spPr>
          <a:xfrm>
            <a:off x="3090897" y="2836292"/>
            <a:ext cx="5948394" cy="2116708"/>
          </a:xfrm>
          <a:prstGeom prst="rect">
            <a:avLst/>
          </a:prstGeom>
        </p:spPr>
        <p:txBody>
          <a:bodyPr vert="horz" lIns="91440" tIns="45720" rIns="91440" bIns="45720" rtlCol="0" anchor="t">
            <a:noAutofit/>
          </a:bodyPr>
          <a:lstStyle/>
          <a:p>
            <a:pPr lvl="0" fontAlgn="auto">
              <a:spcAft>
                <a:spcPts val="0"/>
              </a:spcAft>
              <a:defRPr/>
            </a:pPr>
            <a:r>
              <a:rPr lang="en-US" sz="3600" dirty="0" err="1" smtClean="0">
                <a:solidFill>
                  <a:srgbClr val="FF0000"/>
                </a:solidFill>
                <a:latin typeface="+mj-lt"/>
                <a:cs typeface="+mn-cs"/>
              </a:rPr>
              <a:t>Mezo</a:t>
            </a:r>
            <a:r>
              <a:rPr lang="en-US" sz="3600" dirty="0" smtClean="0">
                <a:solidFill>
                  <a:srgbClr val="FF0000"/>
                </a:solidFill>
                <a:latin typeface="+mj-lt"/>
                <a:cs typeface="+mn-cs"/>
              </a:rPr>
              <a:t>-economics</a:t>
            </a:r>
          </a:p>
          <a:p>
            <a:pPr lvl="0" fontAlgn="auto">
              <a:spcAft>
                <a:spcPts val="0"/>
              </a:spcAft>
              <a:defRPr/>
            </a:pPr>
            <a:r>
              <a:rPr lang="en-US" sz="2400" i="1" dirty="0" smtClean="0">
                <a:solidFill>
                  <a:srgbClr val="FF0000"/>
                </a:solidFill>
                <a:latin typeface="+mj-lt"/>
                <a:cs typeface="+mn-cs"/>
              </a:rPr>
              <a:t>Architecture of Markets and Institutions</a:t>
            </a:r>
            <a:endParaRPr kumimoji="0" lang="en-US" sz="2400" b="0" i="1" u="none" strike="noStrike" kern="1200" cap="none" spc="0" normalizeH="0" baseline="0" noProof="0" dirty="0" smtClean="0">
              <a:ln>
                <a:noFill/>
              </a:ln>
              <a:solidFill>
                <a:srgbClr val="FF0000"/>
              </a:solidFill>
              <a:effectLst/>
              <a:uLnTx/>
              <a:uFillTx/>
              <a:latin typeface="+mj-lt"/>
              <a:ea typeface="+mn-ea"/>
              <a:cs typeface="+mn-cs"/>
            </a:endParaRPr>
          </a:p>
          <a:p>
            <a:pPr lvl="0">
              <a:defRPr/>
            </a:pPr>
            <a:r>
              <a:rPr lang="en-US" sz="2400" i="1" dirty="0" smtClean="0">
                <a:solidFill>
                  <a:srgbClr val="000090"/>
                </a:solidFill>
                <a:latin typeface="+mj-lt"/>
              </a:rPr>
              <a:t>All institutions have hierarchy – hierarchy determines distribution and inequality in system</a:t>
            </a:r>
            <a:endParaRPr kumimoji="0" lang="en-US" sz="2400" b="0" i="1" u="none" strike="noStrike" kern="1200" cap="none" spc="0" normalizeH="0" baseline="0" noProof="0" dirty="0" smtClean="0">
              <a:ln>
                <a:noFill/>
              </a:ln>
              <a:solidFill>
                <a:srgbClr val="000090"/>
              </a:solidFill>
              <a:effectLst/>
              <a:uLnTx/>
              <a:uFillTx/>
              <a:latin typeface="+mj-lt"/>
              <a:ea typeface="+mn-ea"/>
              <a:cs typeface="+mn-cs"/>
            </a:endParaRPr>
          </a:p>
        </p:txBody>
      </p:sp>
      <p:sp>
        <p:nvSpPr>
          <p:cNvPr id="9" name="Text Placeholder 2"/>
          <p:cNvSpPr txBox="1">
            <a:spLocks/>
          </p:cNvSpPr>
          <p:nvPr/>
        </p:nvSpPr>
        <p:spPr>
          <a:xfrm>
            <a:off x="453465" y="2836292"/>
            <a:ext cx="2422370" cy="914400"/>
          </a:xfrm>
          <a:prstGeom prst="rect">
            <a:avLst/>
          </a:prstGeom>
        </p:spPr>
        <p:txBody>
          <a:bodyPr vert="horz" lIns="91440" tIns="45720" rIns="91440" bIns="4572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606060"/>
                </a:solidFill>
                <a:effectLst/>
                <a:uLnTx/>
                <a:uFillTx/>
                <a:latin typeface="+mj-lt"/>
                <a:ea typeface="+mn-ea"/>
                <a:cs typeface="Arial" pitchFamily="34" charset="0"/>
              </a:rPr>
              <a:t>Section 2</a:t>
            </a:r>
            <a:endParaRPr kumimoji="0" lang="en-US" sz="3600" b="0" i="0" u="none" strike="noStrike" kern="1200" cap="none" spc="0" normalizeH="0" baseline="0" noProof="0" dirty="0">
              <a:ln>
                <a:noFill/>
              </a:ln>
              <a:solidFill>
                <a:srgbClr val="606060"/>
              </a:solidFill>
              <a:effectLst/>
              <a:uLnTx/>
              <a:uFillTx/>
              <a:latin typeface="+mj-lt"/>
              <a:ea typeface="+mn-ea"/>
              <a:cs typeface="Arial" pitchFamily="34" charset="0"/>
            </a:endParaRPr>
          </a:p>
        </p:txBody>
      </p:sp>
      <p:cxnSp>
        <p:nvCxnSpPr>
          <p:cNvPr id="10" name="Straight Connector 9"/>
          <p:cNvCxnSpPr/>
          <p:nvPr/>
        </p:nvCxnSpPr>
        <p:spPr>
          <a:xfrm>
            <a:off x="3031200" y="2854800"/>
            <a:ext cx="0" cy="10656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l"/>
            <a:r>
              <a:rPr lang="en-US" sz="4000" dirty="0" smtClean="0">
                <a:solidFill>
                  <a:srgbClr val="EA0000"/>
                </a:solidFill>
              </a:rPr>
              <a:t>All Systems Have Architecture</a:t>
            </a:r>
            <a:endParaRPr lang="en-US" sz="4000" dirty="0">
              <a:solidFill>
                <a:srgbClr val="EA0000"/>
              </a:solidFill>
            </a:endParaRPr>
          </a:p>
        </p:txBody>
      </p:sp>
      <p:sp>
        <p:nvSpPr>
          <p:cNvPr id="3" name="Content Placeholder 2"/>
          <p:cNvSpPr>
            <a:spLocks noGrp="1"/>
          </p:cNvSpPr>
          <p:nvPr>
            <p:ph idx="1"/>
          </p:nvPr>
        </p:nvSpPr>
        <p:spPr>
          <a:xfrm>
            <a:off x="480144" y="1267200"/>
            <a:ext cx="8740850" cy="4525963"/>
          </a:xfrm>
        </p:spPr>
        <p:txBody>
          <a:bodyPr/>
          <a:lstStyle/>
          <a:p>
            <a:r>
              <a:rPr lang="en-US" sz="2800" dirty="0" smtClean="0">
                <a:solidFill>
                  <a:srgbClr val="000090"/>
                </a:solidFill>
              </a:rPr>
              <a:t>All complex systems are networks which exchange information, resources and energy across links and nodes</a:t>
            </a:r>
          </a:p>
          <a:p>
            <a:r>
              <a:rPr lang="en-US" sz="2800" dirty="0" smtClean="0">
                <a:solidFill>
                  <a:srgbClr val="000090"/>
                </a:solidFill>
              </a:rPr>
              <a:t>These networks have architecture, and therefore hierarchy</a:t>
            </a:r>
          </a:p>
          <a:p>
            <a:r>
              <a:rPr lang="en-US" sz="2800" dirty="0" smtClean="0">
                <a:solidFill>
                  <a:srgbClr val="000090"/>
                </a:solidFill>
              </a:rPr>
              <a:t>Financial systems are networks of payment or exchanges of property rights – they are inherently hierarchical</a:t>
            </a:r>
          </a:p>
          <a:p>
            <a:r>
              <a:rPr lang="en-US" sz="2800" dirty="0" smtClean="0">
                <a:solidFill>
                  <a:srgbClr val="000090"/>
                </a:solidFill>
              </a:rPr>
              <a:t>Such hierarchy means that inequality is inherent in system</a:t>
            </a:r>
            <a:endParaRPr lang="en-US" sz="2800" dirty="0">
              <a:solidFill>
                <a:srgbClr val="000090"/>
              </a:solidFill>
            </a:endParaRPr>
          </a:p>
        </p:txBody>
      </p:sp>
      <p:sp>
        <p:nvSpPr>
          <p:cNvPr id="4" name="Slide Number Placeholder 3"/>
          <p:cNvSpPr>
            <a:spLocks noGrp="1"/>
          </p:cNvSpPr>
          <p:nvPr>
            <p:ph type="sldNum" sz="quarter" idx="12"/>
          </p:nvPr>
        </p:nvSpPr>
        <p:spPr/>
        <p:txBody>
          <a:bodyPr/>
          <a:lstStyle/>
          <a:p>
            <a:pPr>
              <a:defRPr/>
            </a:pPr>
            <a:fld id="{191407BC-6AA6-4995-B6C3-527912E7C034}" type="slidenum">
              <a:rPr lang="en-US" smtClean="0"/>
              <a:pPr>
                <a:defRPr/>
              </a:pPr>
              <a:t>23</a:t>
            </a:fld>
            <a:endParaRPr lang="en-US"/>
          </a:p>
        </p:txBody>
      </p:sp>
    </p:spTree>
    <p:extLst>
      <p:ext uri="{BB962C8B-B14F-4D97-AF65-F5344CB8AC3E}">
        <p14:creationId xmlns:p14="http://schemas.microsoft.com/office/powerpoint/2010/main" xmlns="" val="20278144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p:cNvSpPr>
            <a:spLocks noGrp="1"/>
          </p:cNvSpPr>
          <p:nvPr>
            <p:ph type="title"/>
          </p:nvPr>
        </p:nvSpPr>
        <p:spPr>
          <a:xfrm>
            <a:off x="400116" y="72000"/>
            <a:ext cx="8745216" cy="1265238"/>
          </a:xfrm>
        </p:spPr>
        <p:txBody>
          <a:bodyPr anchor="t"/>
          <a:lstStyle/>
          <a:p>
            <a:pPr algn="l"/>
            <a:r>
              <a:rPr lang="en-US" sz="3200" dirty="0" smtClean="0">
                <a:solidFill>
                  <a:srgbClr val="EA0000"/>
                </a:solidFill>
                <a:cs typeface="Arial" pitchFamily="34" charset="0"/>
              </a:rPr>
              <a:t>Global Banking System More Tightly</a:t>
            </a:r>
            <a:br>
              <a:rPr lang="en-US" sz="3200" dirty="0" smtClean="0">
                <a:solidFill>
                  <a:srgbClr val="EA0000"/>
                </a:solidFill>
                <a:cs typeface="Arial" pitchFamily="34" charset="0"/>
              </a:rPr>
            </a:br>
            <a:r>
              <a:rPr lang="en-US" sz="3200" dirty="0" smtClean="0">
                <a:solidFill>
                  <a:srgbClr val="EA0000"/>
                </a:solidFill>
                <a:cs typeface="Arial" pitchFamily="34" charset="0"/>
              </a:rPr>
              <a:t>Inter-connected (1990-2007)</a:t>
            </a:r>
          </a:p>
        </p:txBody>
      </p:sp>
      <p:sp>
        <p:nvSpPr>
          <p:cNvPr id="26" name="Slide Number Placeholder 25"/>
          <p:cNvSpPr>
            <a:spLocks noGrp="1"/>
          </p:cNvSpPr>
          <p:nvPr>
            <p:ph type="sldNum" sz="quarter" idx="12"/>
          </p:nvPr>
        </p:nvSpPr>
        <p:spPr/>
        <p:txBody>
          <a:bodyPr/>
          <a:lstStyle/>
          <a:p>
            <a:pPr>
              <a:defRPr/>
            </a:pPr>
            <a:fld id="{191407BC-6AA6-4995-B6C3-527912E7C034}" type="slidenum">
              <a:rPr lang="en-US" smtClean="0"/>
              <a:pPr>
                <a:defRPr/>
              </a:pPr>
              <a:t>24</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268627" y="1066805"/>
            <a:ext cx="5441580" cy="2679777"/>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2240650" y="3886205"/>
            <a:ext cx="5441580" cy="2718315"/>
          </a:xfrm>
          <a:prstGeom prst="rect">
            <a:avLst/>
          </a:prstGeom>
          <a:noFill/>
          <a:ln w="9525">
            <a:noFill/>
            <a:miter lim="800000"/>
            <a:headEnd/>
            <a:tailEnd/>
          </a:ln>
        </p:spPr>
      </p:pic>
      <p:sp>
        <p:nvSpPr>
          <p:cNvPr id="24" name="TextBox 23"/>
          <p:cNvSpPr txBox="1"/>
          <p:nvPr/>
        </p:nvSpPr>
        <p:spPr>
          <a:xfrm>
            <a:off x="960279" y="2145078"/>
            <a:ext cx="1040302" cy="523220"/>
          </a:xfrm>
          <a:prstGeom prst="rect">
            <a:avLst/>
          </a:prstGeom>
          <a:noFill/>
        </p:spPr>
        <p:txBody>
          <a:bodyPr wrap="square" rtlCol="0">
            <a:spAutoFit/>
          </a:bodyPr>
          <a:lstStyle/>
          <a:p>
            <a:r>
              <a:rPr lang="en-US" sz="2800" dirty="0" smtClean="0">
                <a:latin typeface="+mn-lt"/>
              </a:rPr>
              <a:t>1990</a:t>
            </a:r>
            <a:endParaRPr lang="en-US" sz="2800" dirty="0">
              <a:latin typeface="+mn-lt"/>
            </a:endParaRPr>
          </a:p>
        </p:txBody>
      </p:sp>
      <p:sp>
        <p:nvSpPr>
          <p:cNvPr id="25" name="TextBox 24"/>
          <p:cNvSpPr txBox="1"/>
          <p:nvPr/>
        </p:nvSpPr>
        <p:spPr>
          <a:xfrm>
            <a:off x="960279" y="4983747"/>
            <a:ext cx="1040302" cy="523220"/>
          </a:xfrm>
          <a:prstGeom prst="rect">
            <a:avLst/>
          </a:prstGeom>
          <a:noFill/>
        </p:spPr>
        <p:txBody>
          <a:bodyPr wrap="square" rtlCol="0">
            <a:spAutoFit/>
          </a:bodyPr>
          <a:lstStyle/>
          <a:p>
            <a:r>
              <a:rPr lang="en-US" sz="2800" dirty="0" smtClean="0">
                <a:latin typeface="+mn-lt"/>
              </a:rPr>
              <a:t>2007</a:t>
            </a:r>
            <a:endParaRPr lang="en-US" sz="2800" dirty="0">
              <a:latin typeface="+mn-lt"/>
            </a:endParaRPr>
          </a:p>
        </p:txBody>
      </p:sp>
      <p:pic>
        <p:nvPicPr>
          <p:cNvPr id="1029" name="Picture 5"/>
          <p:cNvPicPr>
            <a:picLocks noChangeAspect="1" noChangeArrowheads="1"/>
          </p:cNvPicPr>
          <p:nvPr/>
        </p:nvPicPr>
        <p:blipFill>
          <a:blip r:embed="rId4" cstate="print"/>
          <a:srcRect/>
          <a:stretch>
            <a:fillRect/>
          </a:stretch>
        </p:blipFill>
        <p:spPr bwMode="auto">
          <a:xfrm>
            <a:off x="7762253" y="3581400"/>
            <a:ext cx="1600465" cy="476250"/>
          </a:xfrm>
          <a:prstGeom prst="rect">
            <a:avLst/>
          </a:prstGeom>
          <a:noFill/>
          <a:ln w="9525">
            <a:noFill/>
            <a:miter lim="800000"/>
            <a:headEnd/>
            <a:tailEnd/>
          </a:ln>
        </p:spPr>
      </p:pic>
      <p:sp>
        <p:nvSpPr>
          <p:cNvPr id="29" name="Rectangle 28"/>
          <p:cNvSpPr/>
          <p:nvPr/>
        </p:nvSpPr>
        <p:spPr>
          <a:xfrm>
            <a:off x="0" y="6550223"/>
            <a:ext cx="9201447" cy="307777"/>
          </a:xfrm>
          <a:prstGeom prst="rect">
            <a:avLst/>
          </a:prstGeom>
        </p:spPr>
        <p:txBody>
          <a:bodyPr wrap="square">
            <a:spAutoFit/>
          </a:bodyPr>
          <a:lstStyle/>
          <a:p>
            <a:pPr eaLnBrk="0" hangingPunct="0"/>
            <a:r>
              <a:rPr lang="en-US" sz="1400" dirty="0" smtClean="0">
                <a:solidFill>
                  <a:srgbClr val="000000"/>
                </a:solidFill>
                <a:latin typeface="+mn-lt"/>
                <a:cs typeface="Arial" pitchFamily="34" charset="0"/>
              </a:rPr>
              <a:t>Source: Haldane</a:t>
            </a:r>
            <a:r>
              <a:rPr lang="en-GB" sz="1400" dirty="0" smtClean="0">
                <a:latin typeface="+mn-lt"/>
                <a:cs typeface="Arial" pitchFamily="34" charset="0"/>
              </a:rPr>
              <a:t>. 2015. “</a:t>
            </a:r>
            <a:r>
              <a:rPr lang="en-GB" sz="1400" i="1" dirty="0" smtClean="0">
                <a:latin typeface="+mn-lt"/>
                <a:cs typeface="Arial" pitchFamily="34" charset="0"/>
                <a:hlinkClick r:id="rId5"/>
              </a:rPr>
              <a:t>On Microscopes and Telescopes</a:t>
            </a:r>
            <a:r>
              <a:rPr lang="en-US" sz="1400" dirty="0" smtClean="0">
                <a:latin typeface="+mn-lt"/>
                <a:cs typeface="Arial" pitchFamily="34" charset="0"/>
              </a:rPr>
              <a:t>.” Bank of England.</a:t>
            </a:r>
            <a:endParaRPr lang="en-US" sz="1400" i="1" dirty="0">
              <a:solidFill>
                <a:srgbClr val="000000"/>
              </a:solidFill>
              <a:latin typeface="+mn-lt"/>
              <a:cs typeface="Arial" pitchFamily="34" charset="0"/>
            </a:endParaRPr>
          </a:p>
        </p:txBody>
      </p:sp>
    </p:spTree>
    <p:extLst>
      <p:ext uri="{BB962C8B-B14F-4D97-AF65-F5344CB8AC3E}">
        <p14:creationId xmlns:p14="http://schemas.microsoft.com/office/powerpoint/2010/main" xmlns="" val="1019863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AEF6112-E6C9-4095-8444-B84CFE693D4F}" type="slidenum">
              <a:rPr lang="en-US" smtClean="0"/>
              <a:pPr>
                <a:defRPr/>
              </a:pPr>
              <a:t>25</a:t>
            </a:fld>
            <a:endParaRPr lang="en-US"/>
          </a:p>
        </p:txBody>
      </p:sp>
      <p:sp>
        <p:nvSpPr>
          <p:cNvPr id="8" name="TextBox 7"/>
          <p:cNvSpPr txBox="1"/>
          <p:nvPr/>
        </p:nvSpPr>
        <p:spPr>
          <a:xfrm>
            <a:off x="478800" y="273600"/>
            <a:ext cx="6780895" cy="707886"/>
          </a:xfrm>
          <a:prstGeom prst="rect">
            <a:avLst/>
          </a:prstGeom>
          <a:noFill/>
        </p:spPr>
        <p:txBody>
          <a:bodyPr wrap="none" rtlCol="0">
            <a:spAutoFit/>
          </a:bodyPr>
          <a:lstStyle/>
          <a:p>
            <a:r>
              <a:rPr lang="en-US" sz="4000" dirty="0" smtClean="0">
                <a:solidFill>
                  <a:srgbClr val="EA0000"/>
                </a:solidFill>
                <a:latin typeface="+mj-lt"/>
              </a:rPr>
              <a:t>Topology of Financial Networks </a:t>
            </a:r>
            <a:endParaRPr lang="en-US" sz="4000" dirty="0">
              <a:solidFill>
                <a:srgbClr val="EA0000"/>
              </a:solidFill>
              <a:latin typeface="+mj-lt"/>
            </a:endParaRPr>
          </a:p>
        </p:txBody>
      </p:sp>
      <p:pic>
        <p:nvPicPr>
          <p:cNvPr id="6" name="Picture 2"/>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0" y="1371600"/>
            <a:ext cx="9602787" cy="5079805"/>
          </a:xfrm>
          <a:prstGeom prst="rect">
            <a:avLst/>
          </a:prstGeom>
          <a:noFill/>
          <a:ln w="9525">
            <a:noFill/>
            <a:miter lim="800000"/>
            <a:headEnd/>
            <a:tailEnd/>
          </a:ln>
        </p:spPr>
      </p:pic>
      <p:sp>
        <p:nvSpPr>
          <p:cNvPr id="10" name="TextBox 9"/>
          <p:cNvSpPr txBox="1"/>
          <p:nvPr/>
        </p:nvSpPr>
        <p:spPr>
          <a:xfrm>
            <a:off x="762794" y="863025"/>
            <a:ext cx="3733800" cy="584775"/>
          </a:xfrm>
          <a:prstGeom prst="rect">
            <a:avLst/>
          </a:prstGeom>
          <a:noFill/>
        </p:spPr>
        <p:txBody>
          <a:bodyPr wrap="square" rtlCol="0">
            <a:spAutoFit/>
          </a:bodyPr>
          <a:lstStyle/>
          <a:p>
            <a:r>
              <a:rPr lang="en-US" sz="1600" dirty="0" smtClean="0">
                <a:latin typeface="+mn-lt"/>
              </a:rPr>
              <a:t>The Complete </a:t>
            </a:r>
            <a:r>
              <a:rPr lang="en-US" sz="1600" dirty="0" err="1" smtClean="0">
                <a:latin typeface="+mn-lt"/>
              </a:rPr>
              <a:t>Fedwire</a:t>
            </a:r>
            <a:r>
              <a:rPr lang="en-US" sz="1600" dirty="0" smtClean="0">
                <a:latin typeface="+mn-lt"/>
              </a:rPr>
              <a:t> Network </a:t>
            </a:r>
          </a:p>
          <a:p>
            <a:r>
              <a:rPr lang="en-US" sz="1600" dirty="0" smtClean="0">
                <a:latin typeface="+mn-lt"/>
              </a:rPr>
              <a:t>(</a:t>
            </a:r>
            <a:r>
              <a:rPr lang="en-US" sz="1600" dirty="0" err="1" smtClean="0">
                <a:latin typeface="+mn-lt"/>
              </a:rPr>
              <a:t>Soramäki</a:t>
            </a:r>
            <a:r>
              <a:rPr lang="en-US" sz="1600" dirty="0" smtClean="0">
                <a:latin typeface="+mn-lt"/>
              </a:rPr>
              <a:t>, et al., 2007) </a:t>
            </a:r>
            <a:endParaRPr lang="en-US" sz="1600" dirty="0">
              <a:latin typeface="+mn-lt"/>
            </a:endParaRPr>
          </a:p>
        </p:txBody>
      </p:sp>
      <p:sp>
        <p:nvSpPr>
          <p:cNvPr id="11" name="Rectangle 10"/>
          <p:cNvSpPr/>
          <p:nvPr/>
        </p:nvSpPr>
        <p:spPr>
          <a:xfrm>
            <a:off x="5334794" y="863025"/>
            <a:ext cx="4267994" cy="584775"/>
          </a:xfrm>
          <a:prstGeom prst="rect">
            <a:avLst/>
          </a:prstGeom>
        </p:spPr>
        <p:txBody>
          <a:bodyPr wrap="square">
            <a:spAutoFit/>
          </a:bodyPr>
          <a:lstStyle/>
          <a:p>
            <a:r>
              <a:rPr lang="en-US" sz="1600" dirty="0" smtClean="0">
                <a:latin typeface="+mn-lt"/>
              </a:rPr>
              <a:t>Filtering the Top 75 Percent of the Network </a:t>
            </a:r>
            <a:r>
              <a:rPr lang="da-DK" sz="1600" dirty="0" smtClean="0">
                <a:latin typeface="+mn-lt"/>
              </a:rPr>
              <a:t>(Soramäki, et al., 2007) </a:t>
            </a:r>
            <a:endParaRPr lang="en-US" sz="1600" dirty="0">
              <a:latin typeface="+mn-lt"/>
            </a:endParaRPr>
          </a:p>
        </p:txBody>
      </p:sp>
      <p:sp>
        <p:nvSpPr>
          <p:cNvPr id="12" name="TextBox 11"/>
          <p:cNvSpPr txBox="1"/>
          <p:nvPr/>
        </p:nvSpPr>
        <p:spPr>
          <a:xfrm>
            <a:off x="1" y="6334780"/>
            <a:ext cx="8763793" cy="523220"/>
          </a:xfrm>
          <a:prstGeom prst="rect">
            <a:avLst/>
          </a:prstGeom>
          <a:noFill/>
        </p:spPr>
        <p:txBody>
          <a:bodyPr wrap="square" rtlCol="0">
            <a:spAutoFit/>
          </a:bodyPr>
          <a:lstStyle/>
          <a:p>
            <a:r>
              <a:rPr lang="en-US" sz="1400" dirty="0" smtClean="0">
                <a:latin typeface="+mn-lt"/>
              </a:rPr>
              <a:t>Source: Flood, Lemieux, </a:t>
            </a:r>
            <a:r>
              <a:rPr lang="en-US" sz="1400" dirty="0" err="1" smtClean="0">
                <a:latin typeface="+mn-lt"/>
              </a:rPr>
              <a:t>Varga</a:t>
            </a:r>
            <a:r>
              <a:rPr lang="en-US" sz="1400" dirty="0" smtClean="0">
                <a:latin typeface="+mn-lt"/>
              </a:rPr>
              <a:t> &amp; Wong. 2014. “</a:t>
            </a:r>
            <a:r>
              <a:rPr lang="en-US" sz="1400" i="1" dirty="0" smtClean="0">
                <a:latin typeface="+mn-lt"/>
                <a:hlinkClick r:id="rId3"/>
              </a:rPr>
              <a:t>The Application of Visual Analytics to Financial Stability Monitoring</a:t>
            </a:r>
            <a:r>
              <a:rPr lang="en-US" sz="1400" dirty="0" smtClean="0">
                <a:latin typeface="+mn-lt"/>
              </a:rPr>
              <a:t>.” Office of Financial Research, Working Paper.</a:t>
            </a:r>
            <a:endParaRPr lang="en-US" sz="1400" dirty="0">
              <a:latin typeface="+mn-lt"/>
            </a:endParaRPr>
          </a:p>
        </p:txBody>
      </p:sp>
    </p:spTree>
    <p:extLst>
      <p:ext uri="{BB962C8B-B14F-4D97-AF65-F5344CB8AC3E}">
        <p14:creationId xmlns:p14="http://schemas.microsoft.com/office/powerpoint/2010/main" xmlns="" val="10845989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309011" y="838199"/>
            <a:ext cx="6984775" cy="5801096"/>
          </a:xfrm>
          <a:prstGeom prst="rect">
            <a:avLst/>
          </a:prstGeom>
          <a:noFill/>
          <a:ln w="9525">
            <a:noFill/>
            <a:miter lim="800000"/>
            <a:headEnd/>
            <a:tailEnd/>
          </a:ln>
        </p:spPr>
      </p:pic>
      <p:sp>
        <p:nvSpPr>
          <p:cNvPr id="2" name="Title 1"/>
          <p:cNvSpPr>
            <a:spLocks noGrp="1"/>
          </p:cNvSpPr>
          <p:nvPr>
            <p:ph type="title"/>
          </p:nvPr>
        </p:nvSpPr>
        <p:spPr>
          <a:xfrm>
            <a:off x="478800" y="274638"/>
            <a:ext cx="8642509" cy="1143000"/>
          </a:xfrm>
        </p:spPr>
        <p:txBody>
          <a:bodyPr anchor="t">
            <a:noAutofit/>
          </a:bodyPr>
          <a:lstStyle/>
          <a:p>
            <a:pPr algn="l"/>
            <a:r>
              <a:rPr lang="en-US" sz="4000" dirty="0" smtClean="0">
                <a:solidFill>
                  <a:srgbClr val="EA0000"/>
                </a:solidFill>
                <a:cs typeface="Arial"/>
              </a:rPr>
              <a:t>Macro-Financial System of Systems</a:t>
            </a:r>
            <a:endParaRPr lang="en-US" sz="4000" dirty="0">
              <a:solidFill>
                <a:srgbClr val="EA0000"/>
              </a:solidFill>
              <a:cs typeface="Arial"/>
            </a:endParaRPr>
          </a:p>
        </p:txBody>
      </p:sp>
      <p:sp>
        <p:nvSpPr>
          <p:cNvPr id="4" name="Slide Number Placeholder 3"/>
          <p:cNvSpPr>
            <a:spLocks noGrp="1"/>
          </p:cNvSpPr>
          <p:nvPr>
            <p:ph type="sldNum" sz="quarter" idx="12"/>
          </p:nvPr>
        </p:nvSpPr>
        <p:spPr/>
        <p:txBody>
          <a:bodyPr/>
          <a:lstStyle/>
          <a:p>
            <a:fld id="{D508BFEA-59C9-496D-BE06-3152F6749B8A}" type="slidenum">
              <a:rPr lang="en-US" smtClean="0"/>
              <a:pPr/>
              <a:t>26</a:t>
            </a:fld>
            <a:endParaRPr lang="en-US"/>
          </a:p>
        </p:txBody>
      </p:sp>
      <p:sp>
        <p:nvSpPr>
          <p:cNvPr id="6" name="Rectangle 5"/>
          <p:cNvSpPr/>
          <p:nvPr/>
        </p:nvSpPr>
        <p:spPr>
          <a:xfrm>
            <a:off x="0" y="6550223"/>
            <a:ext cx="9201447" cy="307777"/>
          </a:xfrm>
          <a:prstGeom prst="rect">
            <a:avLst/>
          </a:prstGeom>
        </p:spPr>
        <p:txBody>
          <a:bodyPr wrap="square">
            <a:spAutoFit/>
          </a:bodyPr>
          <a:lstStyle/>
          <a:p>
            <a:pPr eaLnBrk="0" hangingPunct="0"/>
            <a:r>
              <a:rPr lang="en-US" sz="1400" dirty="0" smtClean="0">
                <a:solidFill>
                  <a:srgbClr val="000000"/>
                </a:solidFill>
                <a:latin typeface="+mn-lt"/>
                <a:cs typeface="Arial" pitchFamily="34" charset="0"/>
              </a:rPr>
              <a:t>Source: Haldane</a:t>
            </a:r>
            <a:r>
              <a:rPr lang="en-GB" sz="1400" dirty="0" smtClean="0">
                <a:latin typeface="+mn-lt"/>
                <a:cs typeface="Arial" pitchFamily="34" charset="0"/>
              </a:rPr>
              <a:t>. 2015. “</a:t>
            </a:r>
            <a:r>
              <a:rPr lang="en-GB" sz="1400" i="1" dirty="0" smtClean="0">
                <a:latin typeface="+mn-lt"/>
                <a:cs typeface="Arial" pitchFamily="34" charset="0"/>
                <a:hlinkClick r:id="rId3"/>
              </a:rPr>
              <a:t>On Microscopes and Telescopes</a:t>
            </a:r>
            <a:r>
              <a:rPr lang="en-US" sz="1400" dirty="0" smtClean="0">
                <a:latin typeface="+mn-lt"/>
                <a:cs typeface="Arial" pitchFamily="34" charset="0"/>
              </a:rPr>
              <a:t>.” Bank of England.</a:t>
            </a:r>
            <a:endParaRPr lang="en-US" sz="1400" i="1" dirty="0">
              <a:solidFill>
                <a:srgbClr val="000000"/>
              </a:solidFill>
              <a:latin typeface="+mn-lt"/>
              <a:cs typeface="Arial" pitchFamily="34" charset="0"/>
            </a:endParaRPr>
          </a:p>
        </p:txBody>
      </p:sp>
    </p:spTree>
    <p:extLst>
      <p:ext uri="{BB962C8B-B14F-4D97-AF65-F5344CB8AC3E}">
        <p14:creationId xmlns:p14="http://schemas.microsoft.com/office/powerpoint/2010/main" xmlns="" val="36950513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0" y="274638"/>
            <a:ext cx="8642509" cy="1143000"/>
          </a:xfrm>
        </p:spPr>
        <p:txBody>
          <a:bodyPr anchor="t">
            <a:noAutofit/>
          </a:bodyPr>
          <a:lstStyle/>
          <a:p>
            <a:pPr algn="l"/>
            <a:r>
              <a:rPr lang="en-US" sz="3600" dirty="0" smtClean="0">
                <a:solidFill>
                  <a:srgbClr val="EA0000"/>
                </a:solidFill>
                <a:cs typeface="Arial" pitchFamily="34" charset="0"/>
              </a:rPr>
              <a:t>Hierarchical Nature of Standards, Codes, Rules, Administrative Law, Legislative Law </a:t>
            </a:r>
            <a:endParaRPr lang="en-US" sz="3600" dirty="0">
              <a:solidFill>
                <a:srgbClr val="EA0000"/>
              </a:solidFill>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66782269"/>
              </p:ext>
            </p:extLst>
          </p:nvPr>
        </p:nvGraphicFramePr>
        <p:xfrm>
          <a:off x="480144" y="1600206"/>
          <a:ext cx="8642509"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D05282D9-38F1-6640-AF07-2DAEC7DB3834}" type="slidenum">
              <a:rPr lang="en-US" smtClean="0"/>
              <a:pPr/>
              <a:t>27</a:t>
            </a:fld>
            <a:endParaRPr lang="en-US"/>
          </a:p>
        </p:txBody>
      </p:sp>
    </p:spTree>
    <p:extLst>
      <p:ext uri="{BB962C8B-B14F-4D97-AF65-F5344CB8AC3E}">
        <p14:creationId xmlns:p14="http://schemas.microsoft.com/office/powerpoint/2010/main" xmlns="" val="1996085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r>
              <a:rPr lang="en-US" dirty="0" smtClean="0">
                <a:solidFill>
                  <a:srgbClr val="EA0000"/>
                </a:solidFill>
                <a:cs typeface="Arial" pitchFamily="34" charset="0"/>
              </a:rPr>
              <a:t>Legal Theory of Finance </a:t>
            </a:r>
            <a:br>
              <a:rPr lang="en-US" dirty="0" smtClean="0">
                <a:solidFill>
                  <a:srgbClr val="EA0000"/>
                </a:solidFill>
                <a:cs typeface="Arial" pitchFamily="34" charset="0"/>
              </a:rPr>
            </a:br>
            <a:r>
              <a:rPr lang="en-US" sz="2700" dirty="0" smtClean="0">
                <a:solidFill>
                  <a:srgbClr val="EA0000"/>
                </a:solidFill>
                <a:cs typeface="Arial" pitchFamily="34" charset="0"/>
              </a:rPr>
              <a:t>– </a:t>
            </a:r>
            <a:r>
              <a:rPr lang="en-US" sz="2700" dirty="0" err="1" smtClean="0">
                <a:solidFill>
                  <a:srgbClr val="EA0000"/>
                </a:solidFill>
                <a:cs typeface="Arial" pitchFamily="34" charset="0"/>
              </a:rPr>
              <a:t>Katherina</a:t>
            </a:r>
            <a:r>
              <a:rPr lang="en-US" sz="2700" dirty="0" smtClean="0">
                <a:solidFill>
                  <a:srgbClr val="EA0000"/>
                </a:solidFill>
                <a:cs typeface="Arial" pitchFamily="34" charset="0"/>
              </a:rPr>
              <a:t> </a:t>
            </a:r>
            <a:r>
              <a:rPr lang="en-US" sz="2700" dirty="0" err="1" smtClean="0">
                <a:solidFill>
                  <a:srgbClr val="EA0000"/>
                </a:solidFill>
                <a:cs typeface="Arial" pitchFamily="34" charset="0"/>
              </a:rPr>
              <a:t>Pistor</a:t>
            </a:r>
            <a:r>
              <a:rPr lang="en-US" sz="2700" dirty="0" smtClean="0">
                <a:solidFill>
                  <a:srgbClr val="EA0000"/>
                </a:solidFill>
                <a:cs typeface="Arial" pitchFamily="34" charset="0"/>
              </a:rPr>
              <a:t>, Columbia Law School (2013)</a:t>
            </a:r>
            <a:endParaRPr lang="en-US" sz="2700" dirty="0">
              <a:solidFill>
                <a:srgbClr val="EA0000"/>
              </a:solidFill>
              <a:cs typeface="Arial" pitchFamily="34" charset="0"/>
            </a:endParaRPr>
          </a:p>
        </p:txBody>
      </p:sp>
      <p:sp>
        <p:nvSpPr>
          <p:cNvPr id="3" name="Content Placeholder 2"/>
          <p:cNvSpPr>
            <a:spLocks noGrp="1"/>
          </p:cNvSpPr>
          <p:nvPr>
            <p:ph idx="1"/>
          </p:nvPr>
        </p:nvSpPr>
        <p:spPr>
          <a:xfrm>
            <a:off x="480144" y="1600206"/>
            <a:ext cx="8642509" cy="4952994"/>
          </a:xfrm>
        </p:spPr>
        <p:txBody>
          <a:bodyPr>
            <a:noAutofit/>
          </a:bodyPr>
          <a:lstStyle/>
          <a:p>
            <a:r>
              <a:rPr lang="en-US" sz="2800" dirty="0" smtClean="0">
                <a:solidFill>
                  <a:srgbClr val="000090"/>
                </a:solidFill>
                <a:cs typeface="Arial" pitchFamily="34" charset="0"/>
              </a:rPr>
              <a:t>Finance is legally constructed, defined by law and administrative enforcement</a:t>
            </a:r>
          </a:p>
          <a:p>
            <a:r>
              <a:rPr lang="en-US" sz="2800" dirty="0" smtClean="0">
                <a:solidFill>
                  <a:srgbClr val="000090"/>
                </a:solidFill>
                <a:cs typeface="Arial" pitchFamily="34" charset="0"/>
              </a:rPr>
              <a:t>Two basic premises – fundamental uncertainty and liquidity volatility.  </a:t>
            </a:r>
            <a:r>
              <a:rPr lang="en-US" sz="2800" dirty="0" smtClean="0">
                <a:solidFill>
                  <a:srgbClr val="FF0000"/>
                </a:solidFill>
                <a:cs typeface="Arial" pitchFamily="34" charset="0"/>
              </a:rPr>
              <a:t>Contradiction</a:t>
            </a:r>
            <a:r>
              <a:rPr lang="en-US" sz="2800" dirty="0" smtClean="0">
                <a:solidFill>
                  <a:srgbClr val="000090"/>
                </a:solidFill>
                <a:cs typeface="Arial" pitchFamily="34" charset="0"/>
              </a:rPr>
              <a:t> between Finance operating in uncertainty</a:t>
            </a:r>
            <a:r>
              <a:rPr lang="en-US" sz="2800" dirty="0" smtClean="0">
                <a:cs typeface="Arial" pitchFamily="34" charset="0"/>
              </a:rPr>
              <a:t>, </a:t>
            </a:r>
            <a:r>
              <a:rPr lang="en-US" sz="2800" dirty="0" smtClean="0">
                <a:solidFill>
                  <a:srgbClr val="000090"/>
                </a:solidFill>
                <a:cs typeface="Arial" pitchFamily="34" charset="0"/>
              </a:rPr>
              <a:t>but law tries to define certainty (hence increasing complexity)</a:t>
            </a:r>
          </a:p>
          <a:p>
            <a:r>
              <a:rPr lang="en-US" sz="2800" dirty="0" smtClean="0">
                <a:solidFill>
                  <a:srgbClr val="000090"/>
                </a:solidFill>
                <a:cs typeface="Arial" pitchFamily="34" charset="0"/>
              </a:rPr>
              <a:t>Law and finance locked in a dynamic process in which rules that establish the game are continuously being </a:t>
            </a:r>
            <a:r>
              <a:rPr lang="en-US" sz="2800" dirty="0" smtClean="0">
                <a:solidFill>
                  <a:srgbClr val="FF0000"/>
                </a:solidFill>
                <a:cs typeface="Arial" pitchFamily="34" charset="0"/>
              </a:rPr>
              <a:t>“gamed”</a:t>
            </a:r>
            <a:r>
              <a:rPr lang="en-US" sz="2800" dirty="0" smtClean="0">
                <a:solidFill>
                  <a:srgbClr val="000090"/>
                </a:solidFill>
                <a:cs typeface="Arial" pitchFamily="34" charset="0"/>
              </a:rPr>
              <a:t> by new</a:t>
            </a:r>
            <a:r>
              <a:rPr lang="en-US" sz="2800" dirty="0" smtClean="0">
                <a:cs typeface="Arial" pitchFamily="34" charset="0"/>
              </a:rPr>
              <a:t> </a:t>
            </a:r>
            <a:r>
              <a:rPr lang="en-US" sz="2800" dirty="0" smtClean="0">
                <a:solidFill>
                  <a:srgbClr val="000090"/>
                </a:solidFill>
                <a:cs typeface="Arial" pitchFamily="34" charset="0"/>
              </a:rPr>
              <a:t>contractual devices (financial innovation) based on regulatory arbitrage, which in turn seek legal vindication or reform</a:t>
            </a:r>
          </a:p>
        </p:txBody>
      </p:sp>
      <p:sp>
        <p:nvSpPr>
          <p:cNvPr id="5" name="Slide Number Placeholder 4"/>
          <p:cNvSpPr>
            <a:spLocks noGrp="1"/>
          </p:cNvSpPr>
          <p:nvPr>
            <p:ph type="sldNum" sz="quarter" idx="12"/>
          </p:nvPr>
        </p:nvSpPr>
        <p:spPr/>
        <p:txBody>
          <a:bodyPr/>
          <a:lstStyle/>
          <a:p>
            <a:fld id="{D05282D9-38F1-6640-AF07-2DAEC7DB3834}" type="slidenum">
              <a:rPr lang="en-US" smtClean="0"/>
              <a:pPr/>
              <a:t>28</a:t>
            </a:fld>
            <a:endParaRPr lang="en-US"/>
          </a:p>
        </p:txBody>
      </p:sp>
    </p:spTree>
    <p:extLst>
      <p:ext uri="{BB962C8B-B14F-4D97-AF65-F5344CB8AC3E}">
        <p14:creationId xmlns:p14="http://schemas.microsoft.com/office/powerpoint/2010/main" xmlns="" val="38029878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solidFill>
                  <a:srgbClr val="EA0000"/>
                </a:solidFill>
              </a:rPr>
              <a:t>How Simple Principles Determine Macro-outcomes:  Risk Shift </a:t>
            </a:r>
            <a:r>
              <a:rPr lang="en-US" sz="3600" dirty="0" err="1" smtClean="0">
                <a:solidFill>
                  <a:srgbClr val="EA0000"/>
                </a:solidFill>
              </a:rPr>
              <a:t>vs</a:t>
            </a:r>
            <a:r>
              <a:rPr lang="en-US" sz="3600" dirty="0" smtClean="0">
                <a:solidFill>
                  <a:srgbClr val="EA0000"/>
                </a:solidFill>
              </a:rPr>
              <a:t> Risk Share</a:t>
            </a:r>
            <a:endParaRPr lang="en-US" sz="3600" dirty="0">
              <a:solidFill>
                <a:srgbClr val="EA0000"/>
              </a:solidFill>
            </a:endParaRPr>
          </a:p>
        </p:txBody>
      </p:sp>
      <p:sp>
        <p:nvSpPr>
          <p:cNvPr id="3" name="Content Placeholder 2"/>
          <p:cNvSpPr>
            <a:spLocks noGrp="1"/>
          </p:cNvSpPr>
          <p:nvPr>
            <p:ph idx="1"/>
          </p:nvPr>
        </p:nvSpPr>
        <p:spPr>
          <a:xfrm>
            <a:off x="480144" y="1600206"/>
            <a:ext cx="8642509" cy="4952994"/>
          </a:xfrm>
        </p:spPr>
        <p:txBody>
          <a:bodyPr/>
          <a:lstStyle/>
          <a:p>
            <a:r>
              <a:rPr lang="en-US" sz="2800" dirty="0">
                <a:solidFill>
                  <a:srgbClr val="000090"/>
                </a:solidFill>
              </a:rPr>
              <a:t>D</a:t>
            </a:r>
            <a:r>
              <a:rPr lang="en-US" sz="2800" dirty="0" smtClean="0">
                <a:solidFill>
                  <a:srgbClr val="000090"/>
                </a:solidFill>
              </a:rPr>
              <a:t>ebt is rising to unsustainable levels (286% of global GDP) – MGI estimates</a:t>
            </a:r>
          </a:p>
          <a:p>
            <a:r>
              <a:rPr lang="en-US" sz="2800" dirty="0" smtClean="0">
                <a:solidFill>
                  <a:srgbClr val="000090"/>
                </a:solidFill>
              </a:rPr>
              <a:t>Debt shifts burden of loss to borrower from lender – usurious when real interest rates are high</a:t>
            </a:r>
          </a:p>
          <a:p>
            <a:r>
              <a:rPr lang="en-US" sz="2800" dirty="0" smtClean="0">
                <a:solidFill>
                  <a:srgbClr val="000090"/>
                </a:solidFill>
              </a:rPr>
              <a:t>Equity (Islamic finance) is about risk-sharing – the investor and investee share risks – this is sustainable finance</a:t>
            </a:r>
          </a:p>
          <a:p>
            <a:r>
              <a:rPr lang="en-US" sz="2800" dirty="0" smtClean="0">
                <a:solidFill>
                  <a:srgbClr val="000090"/>
                </a:solidFill>
              </a:rPr>
              <a:t>Risk shift (debt) is unjust and unsustainable.  Risk sharing is more systemic in approach and therefore sustainable.  We are on one planet and share the same risks and uncertainty</a:t>
            </a:r>
            <a:endParaRPr lang="en-US" sz="2800" dirty="0">
              <a:solidFill>
                <a:srgbClr val="000090"/>
              </a:solidFill>
            </a:endParaRPr>
          </a:p>
        </p:txBody>
      </p:sp>
      <p:sp>
        <p:nvSpPr>
          <p:cNvPr id="4" name="Slide Number Placeholder 3"/>
          <p:cNvSpPr>
            <a:spLocks noGrp="1"/>
          </p:cNvSpPr>
          <p:nvPr>
            <p:ph type="sldNum" sz="quarter" idx="12"/>
          </p:nvPr>
        </p:nvSpPr>
        <p:spPr/>
        <p:txBody>
          <a:bodyPr/>
          <a:lstStyle/>
          <a:p>
            <a:pPr>
              <a:defRPr/>
            </a:pPr>
            <a:fld id="{191407BC-6AA6-4995-B6C3-527912E7C034}" type="slidenum">
              <a:rPr lang="en-US" smtClean="0"/>
              <a:pPr>
                <a:defRPr/>
              </a:pPr>
              <a:t>29</a:t>
            </a:fld>
            <a:endParaRPr lang="en-US"/>
          </a:p>
        </p:txBody>
      </p:sp>
    </p:spTree>
    <p:extLst>
      <p:ext uri="{BB962C8B-B14F-4D97-AF65-F5344CB8AC3E}">
        <p14:creationId xmlns:p14="http://schemas.microsoft.com/office/powerpoint/2010/main" xmlns="" val="3170124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8800" y="274638"/>
            <a:ext cx="8642509" cy="1143000"/>
          </a:xfrm>
        </p:spPr>
        <p:txBody>
          <a:bodyPr anchor="t"/>
          <a:lstStyle/>
          <a:p>
            <a:pPr algn="l"/>
            <a:r>
              <a:rPr lang="en-US" sz="4000" dirty="0" smtClean="0">
                <a:solidFill>
                  <a:srgbClr val="EA0000"/>
                </a:solidFill>
                <a:cs typeface="Arial" pitchFamily="34" charset="0"/>
              </a:rPr>
              <a:t>What is New Economic Thinking?</a:t>
            </a:r>
            <a:endParaRPr lang="zh-CN" altLang="en-US" sz="4000" b="1" dirty="0">
              <a:solidFill>
                <a:srgbClr val="EA0000"/>
              </a:solidFill>
              <a:cs typeface="Arial" pitchFamily="34" charset="0"/>
            </a:endParaRPr>
          </a:p>
        </p:txBody>
      </p:sp>
      <p:sp>
        <p:nvSpPr>
          <p:cNvPr id="3" name="内容占位符 2"/>
          <p:cNvSpPr>
            <a:spLocks noGrp="1"/>
          </p:cNvSpPr>
          <p:nvPr>
            <p:ph idx="1"/>
          </p:nvPr>
        </p:nvSpPr>
        <p:spPr>
          <a:xfrm>
            <a:off x="478800" y="1267200"/>
            <a:ext cx="8642509" cy="5133600"/>
          </a:xfrm>
        </p:spPr>
        <p:txBody>
          <a:bodyPr/>
          <a:lstStyle/>
          <a:p>
            <a:r>
              <a:rPr lang="en-US" sz="2600" dirty="0" smtClean="0">
                <a:solidFill>
                  <a:srgbClr val="000090"/>
                </a:solidFill>
                <a:cs typeface="Arial" pitchFamily="34" charset="0"/>
              </a:rPr>
              <a:t>Kissinger – Americans think that for every problem, there is an ideal solution. The Chinese, and Indians and other Asians think that every solution brings multiple problems with multiple options</a:t>
            </a:r>
          </a:p>
          <a:p>
            <a:r>
              <a:rPr lang="en-US" sz="2600" dirty="0" smtClean="0">
                <a:solidFill>
                  <a:srgbClr val="000090"/>
                </a:solidFill>
                <a:cs typeface="Arial" pitchFamily="34" charset="0"/>
              </a:rPr>
              <a:t>No stability equilibrium in an imperfect world and no “first-best solution”</a:t>
            </a:r>
          </a:p>
          <a:p>
            <a:r>
              <a:rPr lang="en-US" sz="2600" dirty="0" smtClean="0">
                <a:solidFill>
                  <a:srgbClr val="FF0000"/>
                </a:solidFill>
                <a:cs typeface="Arial" pitchFamily="34" charset="0"/>
              </a:rPr>
              <a:t>Theory is not reality, it is only a conceptualization of reality</a:t>
            </a:r>
          </a:p>
          <a:p>
            <a:r>
              <a:rPr lang="en-US" sz="2600" dirty="0" smtClean="0">
                <a:solidFill>
                  <a:srgbClr val="000090"/>
                </a:solidFill>
                <a:cs typeface="Arial" pitchFamily="34" charset="0"/>
              </a:rPr>
              <a:t>Hayek 1974 Nobel address: “The Pretence of Knowledge” laid bare perils of over-active policy assuming omniscience, when we don’t know enough</a:t>
            </a:r>
          </a:p>
          <a:p>
            <a:r>
              <a:rPr lang="en-US" sz="2600" dirty="0" smtClean="0">
                <a:solidFill>
                  <a:srgbClr val="000090"/>
                </a:solidFill>
                <a:cs typeface="Arial" pitchFamily="34" charset="0"/>
              </a:rPr>
              <a:t>Mainstream Quantitative economics had Physics Envy and model myopia</a:t>
            </a:r>
          </a:p>
        </p:txBody>
      </p:sp>
      <p:sp>
        <p:nvSpPr>
          <p:cNvPr id="4" name="灯片编号占位符 3"/>
          <p:cNvSpPr>
            <a:spLocks noGrp="1"/>
          </p:cNvSpPr>
          <p:nvPr>
            <p:ph type="sldNum" sz="quarter" idx="12"/>
          </p:nvPr>
        </p:nvSpPr>
        <p:spPr/>
        <p:txBody>
          <a:bodyPr/>
          <a:lstStyle/>
          <a:p>
            <a:pPr>
              <a:defRPr/>
            </a:pPr>
            <a:fld id="{191407BC-6AA6-4995-B6C3-527912E7C034}" type="slidenum">
              <a:rPr lang="en-US" smtClean="0"/>
              <a:pPr>
                <a:defRPr/>
              </a:pPr>
              <a:t>3</a:t>
            </a:fld>
            <a:endParaRPr lang="en-US"/>
          </a:p>
        </p:txBody>
      </p:sp>
    </p:spTree>
    <p:extLst>
      <p:ext uri="{BB962C8B-B14F-4D97-AF65-F5344CB8AC3E}">
        <p14:creationId xmlns:p14="http://schemas.microsoft.com/office/powerpoint/2010/main" xmlns="" val="13592075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txBox="1">
            <a:spLocks/>
          </p:cNvSpPr>
          <p:nvPr/>
        </p:nvSpPr>
        <p:spPr>
          <a:xfrm>
            <a:off x="3090897" y="2836292"/>
            <a:ext cx="5948394" cy="1744836"/>
          </a:xfrm>
          <a:prstGeom prst="rect">
            <a:avLst/>
          </a:prstGeom>
        </p:spPr>
        <p:txBody>
          <a:bodyPr vert="horz" lIns="91440" tIns="45720" rIns="91440" bIns="45720" rtlCol="0" anchor="t">
            <a:noAutofit/>
          </a:bodyPr>
          <a:lstStyle/>
          <a:p>
            <a:pPr lvl="0" fontAlgn="auto">
              <a:spcAft>
                <a:spcPts val="0"/>
              </a:spcAft>
              <a:defRPr/>
            </a:pPr>
            <a:r>
              <a:rPr lang="en-US" sz="3600" dirty="0" smtClean="0">
                <a:solidFill>
                  <a:srgbClr val="FF0000"/>
                </a:solidFill>
                <a:latin typeface="+mj-lt"/>
                <a:cs typeface="+mn-cs"/>
              </a:rPr>
              <a:t>Macro-economics</a:t>
            </a:r>
          </a:p>
          <a:p>
            <a:pPr lvl="0" fontAlgn="auto">
              <a:spcAft>
                <a:spcPts val="0"/>
              </a:spcAft>
              <a:defRPr/>
            </a:pPr>
            <a:r>
              <a:rPr lang="en-US" sz="2400" i="1" dirty="0" smtClean="0">
                <a:solidFill>
                  <a:srgbClr val="FF0000"/>
                </a:solidFill>
                <a:latin typeface="+mj-lt"/>
                <a:cs typeface="+mn-cs"/>
              </a:rPr>
              <a:t>A question of social choice</a:t>
            </a:r>
          </a:p>
          <a:p>
            <a:pPr lvl="0" fontAlgn="auto">
              <a:spcAft>
                <a:spcPts val="0"/>
              </a:spcAft>
              <a:defRPr/>
            </a:pPr>
            <a:r>
              <a:rPr kumimoji="0" lang="en-US" sz="2400" b="0" i="1" u="none" strike="noStrike" kern="1200" cap="none" spc="0" normalizeH="0" baseline="0" noProof="0" dirty="0" smtClean="0">
                <a:ln>
                  <a:noFill/>
                </a:ln>
                <a:solidFill>
                  <a:srgbClr val="000090"/>
                </a:solidFill>
                <a:effectLst/>
                <a:uLnTx/>
                <a:uFillTx/>
                <a:latin typeface="+mj-lt"/>
                <a:ea typeface="+mn-ea"/>
                <a:cs typeface="+mn-cs"/>
              </a:rPr>
              <a:t>An Illustration of how</a:t>
            </a:r>
            <a:r>
              <a:rPr kumimoji="0" lang="en-US" sz="2400" b="0" i="1" u="none" strike="noStrike" kern="1200" cap="none" spc="0" normalizeH="0" noProof="0" dirty="0" smtClean="0">
                <a:ln>
                  <a:noFill/>
                </a:ln>
                <a:solidFill>
                  <a:srgbClr val="000090"/>
                </a:solidFill>
                <a:effectLst/>
                <a:uLnTx/>
                <a:uFillTx/>
                <a:latin typeface="+mj-lt"/>
                <a:ea typeface="+mn-ea"/>
                <a:cs typeface="+mn-cs"/>
              </a:rPr>
              <a:t> Inequality, Ecology and Finance can be inter-related</a:t>
            </a:r>
            <a:endParaRPr kumimoji="0" lang="en-US" sz="2400" b="0" i="1" u="none" strike="noStrike" kern="1200" cap="none" spc="0" normalizeH="0" baseline="0" noProof="0" dirty="0" smtClean="0">
              <a:ln>
                <a:noFill/>
              </a:ln>
              <a:solidFill>
                <a:srgbClr val="000090"/>
              </a:solidFill>
              <a:effectLst/>
              <a:uLnTx/>
              <a:uFillTx/>
              <a:latin typeface="+mj-lt"/>
              <a:ea typeface="+mn-ea"/>
              <a:cs typeface="+mn-cs"/>
            </a:endParaRPr>
          </a:p>
        </p:txBody>
      </p:sp>
      <p:sp>
        <p:nvSpPr>
          <p:cNvPr id="9" name="Text Placeholder 2"/>
          <p:cNvSpPr txBox="1">
            <a:spLocks/>
          </p:cNvSpPr>
          <p:nvPr/>
        </p:nvSpPr>
        <p:spPr>
          <a:xfrm>
            <a:off x="453465" y="2836292"/>
            <a:ext cx="2422370" cy="914400"/>
          </a:xfrm>
          <a:prstGeom prst="rect">
            <a:avLst/>
          </a:prstGeom>
        </p:spPr>
        <p:txBody>
          <a:bodyPr vert="horz" lIns="91440" tIns="45720" rIns="91440" bIns="4572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606060"/>
                </a:solidFill>
                <a:effectLst/>
                <a:uLnTx/>
                <a:uFillTx/>
                <a:latin typeface="+mj-lt"/>
                <a:ea typeface="+mn-ea"/>
                <a:cs typeface="Arial" pitchFamily="34" charset="0"/>
              </a:rPr>
              <a:t>Section </a:t>
            </a:r>
            <a:r>
              <a:rPr lang="en-US" sz="3600" dirty="0" smtClean="0">
                <a:solidFill>
                  <a:srgbClr val="606060"/>
                </a:solidFill>
                <a:latin typeface="+mj-lt"/>
                <a:cs typeface="Arial" pitchFamily="34" charset="0"/>
              </a:rPr>
              <a:t>3</a:t>
            </a:r>
            <a:endParaRPr kumimoji="0" lang="en-US" sz="3600" b="0" i="0" u="none" strike="noStrike" kern="1200" cap="none" spc="0" normalizeH="0" baseline="0" noProof="0" dirty="0">
              <a:ln>
                <a:noFill/>
              </a:ln>
              <a:solidFill>
                <a:srgbClr val="606060"/>
              </a:solidFill>
              <a:effectLst/>
              <a:uLnTx/>
              <a:uFillTx/>
              <a:latin typeface="+mj-lt"/>
              <a:ea typeface="+mn-ea"/>
              <a:cs typeface="Arial" pitchFamily="34" charset="0"/>
            </a:endParaRPr>
          </a:p>
        </p:txBody>
      </p:sp>
      <p:cxnSp>
        <p:nvCxnSpPr>
          <p:cNvPr id="10" name="Straight Connector 9"/>
          <p:cNvCxnSpPr/>
          <p:nvPr/>
        </p:nvCxnSpPr>
        <p:spPr>
          <a:xfrm>
            <a:off x="3031200" y="2854800"/>
            <a:ext cx="0" cy="10656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l"/>
            <a:r>
              <a:rPr lang="en-US" sz="4000" dirty="0" smtClean="0">
                <a:solidFill>
                  <a:srgbClr val="EA0000"/>
                </a:solidFill>
              </a:rPr>
              <a:t>Political Economy of Social Choice</a:t>
            </a:r>
            <a:endParaRPr lang="en-US" sz="4000" dirty="0">
              <a:solidFill>
                <a:srgbClr val="EA0000"/>
              </a:solidFill>
            </a:endParaRPr>
          </a:p>
        </p:txBody>
      </p:sp>
      <p:sp>
        <p:nvSpPr>
          <p:cNvPr id="3" name="Content Placeholder 2"/>
          <p:cNvSpPr>
            <a:spLocks noGrp="1"/>
          </p:cNvSpPr>
          <p:nvPr>
            <p:ph idx="1"/>
          </p:nvPr>
        </p:nvSpPr>
        <p:spPr>
          <a:xfrm>
            <a:off x="480144" y="1267200"/>
            <a:ext cx="8642509" cy="5057400"/>
          </a:xfrm>
        </p:spPr>
        <p:txBody>
          <a:bodyPr/>
          <a:lstStyle/>
          <a:p>
            <a:r>
              <a:rPr lang="en-US" sz="2700" dirty="0" smtClean="0">
                <a:solidFill>
                  <a:srgbClr val="000090"/>
                </a:solidFill>
              </a:rPr>
              <a:t>Ultimately, political economy is about social choice theory</a:t>
            </a:r>
          </a:p>
          <a:p>
            <a:r>
              <a:rPr lang="en-US" sz="2700" dirty="0" smtClean="0">
                <a:solidFill>
                  <a:srgbClr val="000090"/>
                </a:solidFill>
              </a:rPr>
              <a:t>Under conditions of uncertainty, what forms of social governance determines “best” outcome?</a:t>
            </a:r>
          </a:p>
          <a:p>
            <a:r>
              <a:rPr lang="en-US" sz="2700" dirty="0" smtClean="0">
                <a:solidFill>
                  <a:srgbClr val="000090"/>
                </a:solidFill>
              </a:rPr>
              <a:t>Free market ideology thinks that there is best solution</a:t>
            </a:r>
          </a:p>
          <a:p>
            <a:r>
              <a:rPr lang="en-US" sz="2700" dirty="0" smtClean="0">
                <a:solidFill>
                  <a:srgbClr val="000090"/>
                </a:solidFill>
              </a:rPr>
              <a:t>But in complex, time, context and reflexive change, Because time, no “best” target or path to target for all time</a:t>
            </a:r>
          </a:p>
          <a:p>
            <a:r>
              <a:rPr lang="en-US" sz="2700" dirty="0" smtClean="0">
                <a:solidFill>
                  <a:srgbClr val="000090"/>
                </a:solidFill>
              </a:rPr>
              <a:t>Arrow Impossibility Theorem suggests that rational democratic voting may not lead to determinate outcome</a:t>
            </a:r>
          </a:p>
          <a:p>
            <a:r>
              <a:rPr lang="en-US" sz="2700" dirty="0" smtClean="0">
                <a:solidFill>
                  <a:srgbClr val="000090"/>
                </a:solidFill>
              </a:rPr>
              <a:t>In other words, there are many roads to Rome</a:t>
            </a:r>
            <a:endParaRPr lang="en-US" sz="2700" dirty="0">
              <a:solidFill>
                <a:srgbClr val="000090"/>
              </a:solidFill>
            </a:endParaRPr>
          </a:p>
        </p:txBody>
      </p:sp>
      <p:sp>
        <p:nvSpPr>
          <p:cNvPr id="4" name="Slide Number Placeholder 3"/>
          <p:cNvSpPr>
            <a:spLocks noGrp="1"/>
          </p:cNvSpPr>
          <p:nvPr>
            <p:ph type="sldNum" sz="quarter" idx="12"/>
          </p:nvPr>
        </p:nvSpPr>
        <p:spPr/>
        <p:txBody>
          <a:bodyPr/>
          <a:lstStyle/>
          <a:p>
            <a:pPr>
              <a:defRPr/>
            </a:pPr>
            <a:fld id="{191407BC-6AA6-4995-B6C3-527912E7C034}" type="slidenum">
              <a:rPr lang="en-US" smtClean="0"/>
              <a:pPr>
                <a:defRPr/>
              </a:pPr>
              <a:t>31</a:t>
            </a:fld>
            <a:endParaRPr lang="en-US"/>
          </a:p>
        </p:txBody>
      </p:sp>
    </p:spTree>
    <p:extLst>
      <p:ext uri="{BB962C8B-B14F-4D97-AF65-F5344CB8AC3E}">
        <p14:creationId xmlns:p14="http://schemas.microsoft.com/office/powerpoint/2010/main" xmlns="" val="9652053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218160" y="3505200"/>
            <a:ext cx="5166468" cy="3124200"/>
            <a:chOff x="2210594" y="3505200"/>
            <a:chExt cx="5166468" cy="3124200"/>
          </a:xfrm>
        </p:grpSpPr>
        <p:pic>
          <p:nvPicPr>
            <p:cNvPr id="1026" name="Picture 2"/>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2210594" y="3505200"/>
              <a:ext cx="5166468" cy="3048000"/>
            </a:xfrm>
            <a:prstGeom prst="rect">
              <a:avLst/>
            </a:prstGeom>
            <a:noFill/>
            <a:ln w="9525">
              <a:noFill/>
              <a:miter lim="800000"/>
              <a:headEnd/>
              <a:tailEnd/>
            </a:ln>
          </p:spPr>
        </p:pic>
        <p:sp>
          <p:nvSpPr>
            <p:cNvPr id="9" name="TextBox 8"/>
            <p:cNvSpPr txBox="1"/>
            <p:nvPr/>
          </p:nvSpPr>
          <p:spPr>
            <a:xfrm>
              <a:off x="5258594" y="6324600"/>
              <a:ext cx="1676400" cy="304800"/>
            </a:xfrm>
            <a:prstGeom prst="rect">
              <a:avLst/>
            </a:prstGeom>
            <a:noFill/>
          </p:spPr>
          <p:txBody>
            <a:bodyPr wrap="square" rtlCol="0">
              <a:spAutoFit/>
            </a:bodyPr>
            <a:lstStyle/>
            <a:p>
              <a:pPr algn="r"/>
              <a:r>
                <a:rPr lang="en-US" sz="1400" dirty="0" smtClean="0">
                  <a:latin typeface="+mn-lt"/>
                </a:rPr>
                <a:t>www.flatrock.org.nz</a:t>
              </a:r>
              <a:endParaRPr lang="en-US" sz="1400" dirty="0">
                <a:latin typeface="+mn-lt"/>
              </a:endParaRPr>
            </a:p>
          </p:txBody>
        </p:sp>
      </p:grpSp>
      <p:sp>
        <p:nvSpPr>
          <p:cNvPr id="2" name="Title 1"/>
          <p:cNvSpPr>
            <a:spLocks noGrp="1"/>
          </p:cNvSpPr>
          <p:nvPr>
            <p:ph type="title"/>
          </p:nvPr>
        </p:nvSpPr>
        <p:spPr/>
        <p:txBody>
          <a:bodyPr/>
          <a:lstStyle/>
          <a:p>
            <a:pPr algn="l"/>
            <a:r>
              <a:rPr lang="en-US" sz="3600" dirty="0" smtClean="0">
                <a:solidFill>
                  <a:srgbClr val="EA0000"/>
                </a:solidFill>
              </a:rPr>
              <a:t>Do </a:t>
            </a:r>
            <a:r>
              <a:rPr lang="en-US" sz="3600" dirty="0" smtClean="0">
                <a:solidFill>
                  <a:srgbClr val="EA0000"/>
                </a:solidFill>
              </a:rPr>
              <a:t>Individual Decisions Add Up to Same Group Decisions: Lessons from Physics</a:t>
            </a:r>
            <a:endParaRPr lang="en-US" sz="3600" dirty="0">
              <a:solidFill>
                <a:srgbClr val="EA0000"/>
              </a:solidFill>
            </a:endParaRPr>
          </a:p>
        </p:txBody>
      </p:sp>
      <p:sp>
        <p:nvSpPr>
          <p:cNvPr id="4" name="Slide Number Placeholder 3"/>
          <p:cNvSpPr>
            <a:spLocks noGrp="1"/>
          </p:cNvSpPr>
          <p:nvPr>
            <p:ph type="sldNum" sz="quarter" idx="12"/>
          </p:nvPr>
        </p:nvSpPr>
        <p:spPr/>
        <p:txBody>
          <a:bodyPr/>
          <a:lstStyle/>
          <a:p>
            <a:pPr>
              <a:defRPr/>
            </a:pPr>
            <a:fld id="{191407BC-6AA6-4995-B6C3-527912E7C034}" type="slidenum">
              <a:rPr lang="en-US" smtClean="0"/>
              <a:pPr>
                <a:defRPr/>
              </a:pPr>
              <a:t>32</a:t>
            </a:fld>
            <a:endParaRPr lang="en-US"/>
          </a:p>
        </p:txBody>
      </p:sp>
      <p:sp>
        <p:nvSpPr>
          <p:cNvPr id="6" name="TextBox 5"/>
          <p:cNvSpPr txBox="1"/>
          <p:nvPr/>
        </p:nvSpPr>
        <p:spPr>
          <a:xfrm>
            <a:off x="0" y="6550223"/>
            <a:ext cx="9220994" cy="307777"/>
          </a:xfrm>
          <a:prstGeom prst="rect">
            <a:avLst/>
          </a:prstGeom>
          <a:noFill/>
        </p:spPr>
        <p:txBody>
          <a:bodyPr wrap="square" rtlCol="0">
            <a:spAutoFit/>
          </a:bodyPr>
          <a:lstStyle/>
          <a:p>
            <a:r>
              <a:rPr lang="en-US" sz="1400" dirty="0" smtClean="0">
                <a:latin typeface="+mn-lt"/>
              </a:rPr>
              <a:t>Source: Simon </a:t>
            </a:r>
            <a:r>
              <a:rPr lang="en-US" sz="1400" dirty="0" smtClean="0">
                <a:latin typeface="+mn-lt"/>
              </a:rPr>
              <a:t>Levin. 2013. “Collective Phenomenon, Collective Motion and Collection Action in Ecological Systems</a:t>
            </a:r>
            <a:r>
              <a:rPr lang="en-US" sz="1400" dirty="0" smtClean="0">
                <a:latin typeface="+mn-lt"/>
              </a:rPr>
              <a:t>.”</a:t>
            </a:r>
            <a:endParaRPr lang="en-US" sz="1400" dirty="0">
              <a:latin typeface="+mn-lt"/>
            </a:endParaRPr>
          </a:p>
        </p:txBody>
      </p:sp>
      <p:sp>
        <p:nvSpPr>
          <p:cNvPr id="8" name="Content Placeholder 2"/>
          <p:cNvSpPr txBox="1">
            <a:spLocks/>
          </p:cNvSpPr>
          <p:nvPr/>
        </p:nvSpPr>
        <p:spPr bwMode="auto">
          <a:xfrm>
            <a:off x="478800" y="1295400"/>
            <a:ext cx="8589794"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ts val="0"/>
              </a:spcBef>
              <a:spcAft>
                <a:spcPct val="0"/>
              </a:spcAft>
              <a:buClrTx/>
              <a:buSzTx/>
              <a:tabLst/>
              <a:defRPr/>
            </a:pPr>
            <a:r>
              <a:rPr kumimoji="0" lang="en-US" sz="2400" b="1" i="0" u="none" strike="noStrike" kern="1200" cap="none" spc="0" normalizeH="0" baseline="0" noProof="0" dirty="0" smtClean="0">
                <a:ln>
                  <a:noFill/>
                </a:ln>
                <a:solidFill>
                  <a:srgbClr val="000090"/>
                </a:solidFill>
                <a:effectLst/>
                <a:uLnTx/>
                <a:uFillTx/>
                <a:latin typeface="+mn-lt"/>
                <a:ea typeface="+mn-ea"/>
                <a:cs typeface="+mn-cs"/>
              </a:rPr>
              <a:t>Conclusions</a:t>
            </a:r>
          </a:p>
          <a:p>
            <a:pPr marL="179388" marR="0" lvl="0" indent="-179388" algn="l" defTabSz="914400" rtl="0" eaLnBrk="1" fontAlgn="base" latinLnBrk="0" hangingPunct="1">
              <a:lnSpc>
                <a:spcPct val="100000"/>
              </a:lnSpc>
              <a:spcBef>
                <a:spcPts val="0"/>
              </a:spcBef>
              <a:spcAft>
                <a:spcPct val="0"/>
              </a:spcAft>
              <a:buClrTx/>
              <a:buSzTx/>
              <a:buFont typeface="Arial" charset="0"/>
              <a:buChar char="•"/>
              <a:tabLst/>
              <a:defRPr/>
            </a:pPr>
            <a:r>
              <a:rPr kumimoji="0" lang="en-US" sz="2000" b="1" i="0" u="none" strike="noStrike" kern="1200" cap="none" spc="0" normalizeH="0" baseline="0" noProof="0" dirty="0" smtClean="0">
                <a:ln>
                  <a:noFill/>
                </a:ln>
                <a:solidFill>
                  <a:srgbClr val="000090"/>
                </a:solidFill>
                <a:effectLst/>
                <a:uLnTx/>
                <a:uFillTx/>
                <a:latin typeface="+mn-lt"/>
                <a:ea typeface="+mn-ea"/>
                <a:cs typeface="+mn-cs"/>
              </a:rPr>
              <a:t>Collective phenomena and emergence characterize systems, from microbial communities to the biosphere</a:t>
            </a:r>
          </a:p>
          <a:p>
            <a:pPr marL="179388" marR="0" lvl="0" indent="-179388" algn="l" defTabSz="914400" rtl="0" eaLnBrk="1" fontAlgn="base" latinLnBrk="0" hangingPunct="1">
              <a:lnSpc>
                <a:spcPct val="100000"/>
              </a:lnSpc>
              <a:spcBef>
                <a:spcPts val="0"/>
              </a:spcBef>
              <a:spcAft>
                <a:spcPct val="0"/>
              </a:spcAft>
              <a:buClrTx/>
              <a:buSzTx/>
              <a:buFont typeface="Arial" charset="0"/>
              <a:buChar char="•"/>
              <a:tabLst/>
              <a:defRPr/>
            </a:pPr>
            <a:r>
              <a:rPr lang="en-US" sz="2000" b="1" dirty="0" smtClean="0">
                <a:solidFill>
                  <a:srgbClr val="000090"/>
                </a:solidFill>
                <a:latin typeface="+mn-lt"/>
                <a:cs typeface="+mn-cs"/>
              </a:rPr>
              <a:t>A fundamental challenge is to scale from microscopic to macroscopic, to allow a “crude look at the whole”</a:t>
            </a:r>
          </a:p>
          <a:p>
            <a:pPr marL="179388" marR="0" lvl="0" indent="-179388" algn="l" defTabSz="914400" rtl="0" eaLnBrk="1" fontAlgn="base" latinLnBrk="0" hangingPunct="1">
              <a:lnSpc>
                <a:spcPct val="100000"/>
              </a:lnSpc>
              <a:spcBef>
                <a:spcPts val="0"/>
              </a:spcBef>
              <a:spcAft>
                <a:spcPct val="0"/>
              </a:spcAft>
              <a:buClrTx/>
              <a:buSzTx/>
              <a:buFont typeface="Arial" charset="0"/>
              <a:buChar char="•"/>
              <a:tabLst/>
              <a:defRPr/>
            </a:pPr>
            <a:r>
              <a:rPr kumimoji="0" lang="en-US" sz="2000" b="1" i="0" u="none" strike="noStrike" kern="1200" cap="none" spc="0" normalizeH="0" baseline="0" noProof="0" dirty="0" smtClean="0">
                <a:ln>
                  <a:noFill/>
                </a:ln>
                <a:solidFill>
                  <a:srgbClr val="000090"/>
                </a:solidFill>
                <a:effectLst/>
                <a:uLnTx/>
                <a:uFillTx/>
                <a:latin typeface="+mn-lt"/>
                <a:ea typeface="+mn-ea"/>
                <a:cs typeface="+mn-cs"/>
              </a:rPr>
              <a:t>Conflict and cooperation are challenges in all systems</a:t>
            </a:r>
          </a:p>
          <a:p>
            <a:pPr marL="179388" marR="0" lvl="0" indent="-179388" algn="l" defTabSz="914400" rtl="0" eaLnBrk="1" fontAlgn="base" latinLnBrk="0" hangingPunct="1">
              <a:lnSpc>
                <a:spcPct val="100000"/>
              </a:lnSpc>
              <a:spcBef>
                <a:spcPts val="0"/>
              </a:spcBef>
              <a:spcAft>
                <a:spcPct val="0"/>
              </a:spcAft>
              <a:buClrTx/>
              <a:buSzTx/>
              <a:buFont typeface="Arial" charset="0"/>
              <a:buChar char="•"/>
              <a:tabLst/>
              <a:defRPr/>
            </a:pPr>
            <a:r>
              <a:rPr kumimoji="0" lang="en-US" sz="2000" b="1" i="0" u="none" strike="noStrike" kern="1200" cap="none" spc="0" normalizeH="0" baseline="0" noProof="0" dirty="0" smtClean="0">
                <a:ln>
                  <a:noFill/>
                </a:ln>
                <a:solidFill>
                  <a:srgbClr val="000090"/>
                </a:solidFill>
                <a:effectLst/>
                <a:uLnTx/>
                <a:uFillTx/>
                <a:latin typeface="+mn-lt"/>
                <a:ea typeface="+mn-ea"/>
                <a:cs typeface="+mn-cs"/>
              </a:rPr>
              <a:t>Mathematics and physics can inform and be inspired</a:t>
            </a:r>
            <a:endParaRPr kumimoji="0" lang="en-US" sz="2000" b="1" i="0" u="none" strike="noStrike" kern="1200" cap="none" spc="0" normalizeH="0" baseline="0" noProof="0" dirty="0">
              <a:ln>
                <a:noFill/>
              </a:ln>
              <a:solidFill>
                <a:srgbClr val="000090"/>
              </a:solidFill>
              <a:effectLst/>
              <a:uLnTx/>
              <a:uFillTx/>
              <a:latin typeface="+mn-lt"/>
              <a:ea typeface="+mn-ea"/>
              <a:cs typeface="+mn-cs"/>
            </a:endParaRPr>
          </a:p>
        </p:txBody>
      </p:sp>
    </p:spTree>
    <p:extLst>
      <p:ext uri="{BB962C8B-B14F-4D97-AF65-F5344CB8AC3E}">
        <p14:creationId xmlns:p14="http://schemas.microsoft.com/office/powerpoint/2010/main" xmlns="" val="3654392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142" y="273600"/>
            <a:ext cx="8642509" cy="1143000"/>
          </a:xfrm>
        </p:spPr>
        <p:txBody>
          <a:bodyPr/>
          <a:lstStyle/>
          <a:p>
            <a:pPr algn="l"/>
            <a:r>
              <a:rPr lang="en-US" sz="3600" dirty="0" err="1" smtClean="0">
                <a:solidFill>
                  <a:srgbClr val="EA0000"/>
                </a:solidFill>
              </a:rPr>
              <a:t>Econophysics</a:t>
            </a:r>
            <a:r>
              <a:rPr lang="en-US" sz="3600" dirty="0" smtClean="0">
                <a:solidFill>
                  <a:srgbClr val="EA0000"/>
                </a:solidFill>
              </a:rPr>
              <a:t> Model of Inter-relationship between Money, Inequality and Stability</a:t>
            </a:r>
            <a:endParaRPr lang="en-US" sz="3600" dirty="0">
              <a:solidFill>
                <a:srgbClr val="EA0000"/>
              </a:solidFill>
            </a:endParaRPr>
          </a:p>
        </p:txBody>
      </p:sp>
      <p:sp>
        <p:nvSpPr>
          <p:cNvPr id="3" name="Content Placeholder 2"/>
          <p:cNvSpPr>
            <a:spLocks noGrp="1"/>
          </p:cNvSpPr>
          <p:nvPr>
            <p:ph idx="1"/>
          </p:nvPr>
        </p:nvSpPr>
        <p:spPr>
          <a:xfrm>
            <a:off x="480144" y="1600206"/>
            <a:ext cx="8642509" cy="4876794"/>
          </a:xfrm>
        </p:spPr>
        <p:txBody>
          <a:bodyPr/>
          <a:lstStyle/>
          <a:p>
            <a:r>
              <a:rPr lang="en-US" sz="2400" dirty="0" smtClean="0">
                <a:solidFill>
                  <a:srgbClr val="000090"/>
                </a:solidFill>
              </a:rPr>
              <a:t>General Equilibrium models rarely tie up relationship between money, real economy, distribution and sustainability (fixed constraints)</a:t>
            </a:r>
          </a:p>
          <a:p>
            <a:r>
              <a:rPr lang="en-US" sz="2400" dirty="0" smtClean="0">
                <a:solidFill>
                  <a:srgbClr val="000090"/>
                </a:solidFill>
              </a:rPr>
              <a:t>Although real goods can be created, there is fixed limit in natural resources</a:t>
            </a:r>
          </a:p>
          <a:p>
            <a:r>
              <a:rPr lang="en-US" sz="2400" dirty="0" smtClean="0">
                <a:solidFill>
                  <a:srgbClr val="000090"/>
                </a:solidFill>
              </a:rPr>
              <a:t>Money and debt can be created almost without limit, unless hard budget constraints are put in</a:t>
            </a:r>
          </a:p>
          <a:p>
            <a:r>
              <a:rPr lang="en-US" sz="2400" dirty="0" err="1" smtClean="0">
                <a:solidFill>
                  <a:srgbClr val="000090"/>
                </a:solidFill>
              </a:rPr>
              <a:t>Yakovenko</a:t>
            </a:r>
            <a:r>
              <a:rPr lang="en-US" sz="2400" dirty="0" smtClean="0">
                <a:solidFill>
                  <a:srgbClr val="000090"/>
                </a:solidFill>
              </a:rPr>
              <a:t> and others (2003), noticed parallel between money distribution and energy distribution patterns in physics (Boltzmann-Gibbs Distribution)</a:t>
            </a:r>
          </a:p>
          <a:p>
            <a:r>
              <a:rPr lang="en-US" sz="2400" dirty="0" smtClean="0">
                <a:solidFill>
                  <a:srgbClr val="000090"/>
                </a:solidFill>
              </a:rPr>
              <a:t>Without hard budget constraints, debt and monetary creation by central banks create unstable systems (see simulation)  </a:t>
            </a:r>
            <a:endParaRPr lang="en-US" sz="2400" dirty="0">
              <a:solidFill>
                <a:srgbClr val="000090"/>
              </a:solidFill>
            </a:endParaRPr>
          </a:p>
        </p:txBody>
      </p:sp>
      <p:sp>
        <p:nvSpPr>
          <p:cNvPr id="4" name="Slide Number Placeholder 3"/>
          <p:cNvSpPr>
            <a:spLocks noGrp="1"/>
          </p:cNvSpPr>
          <p:nvPr>
            <p:ph type="sldNum" sz="quarter" idx="12"/>
          </p:nvPr>
        </p:nvSpPr>
        <p:spPr/>
        <p:txBody>
          <a:bodyPr/>
          <a:lstStyle/>
          <a:p>
            <a:pPr>
              <a:defRPr/>
            </a:pPr>
            <a:fld id="{191407BC-6AA6-4995-B6C3-527912E7C034}" type="slidenum">
              <a:rPr lang="en-US" smtClean="0"/>
              <a:pPr>
                <a:defRPr/>
              </a:pPr>
              <a:t>33</a:t>
            </a:fld>
            <a:endParaRPr lang="en-US"/>
          </a:p>
        </p:txBody>
      </p:sp>
    </p:spTree>
    <p:extLst>
      <p:ext uri="{BB962C8B-B14F-4D97-AF65-F5344CB8AC3E}">
        <p14:creationId xmlns:p14="http://schemas.microsoft.com/office/powerpoint/2010/main" xmlns="" val="41024693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Distribution of Money 1.avi">
            <a:hlinkClick r:id="" action="ppaction://media"/>
          </p:cNvPr>
          <p:cNvPicPr>
            <a:picLocks noGrp="1" noRot="1" noChangeAspect="1"/>
          </p:cNvPicPr>
          <p:nvPr>
            <p:ph idx="1"/>
            <a:videoFile r:link="rId1"/>
          </p:nvPr>
        </p:nvPicPr>
        <p:blipFill>
          <a:blip r:embed="rId3" cstate="print"/>
          <a:stretch>
            <a:fillRect/>
          </a:stretch>
        </p:blipFill>
        <p:spPr>
          <a:xfrm>
            <a:off x="953294" y="763561"/>
            <a:ext cx="7696200" cy="5797804"/>
          </a:xfrm>
          <a:prstGeom prst="rect">
            <a:avLst/>
          </a:prstGeom>
        </p:spPr>
      </p:pic>
      <p:sp>
        <p:nvSpPr>
          <p:cNvPr id="4100" name="Title 1"/>
          <p:cNvSpPr>
            <a:spLocks noGrp="1"/>
          </p:cNvSpPr>
          <p:nvPr>
            <p:ph type="title"/>
          </p:nvPr>
        </p:nvSpPr>
        <p:spPr>
          <a:xfrm>
            <a:off x="478800" y="273600"/>
            <a:ext cx="8962602" cy="1066800"/>
          </a:xfrm>
        </p:spPr>
        <p:txBody>
          <a:bodyPr anchor="t"/>
          <a:lstStyle/>
          <a:p>
            <a:pPr algn="l"/>
            <a:r>
              <a:rPr lang="en-US" sz="3600" dirty="0" err="1" smtClean="0">
                <a:solidFill>
                  <a:srgbClr val="EA0000"/>
                </a:solidFill>
                <a:cs typeface="Arial" pitchFamily="34" charset="0"/>
              </a:rPr>
              <a:t>Yakovenko</a:t>
            </a:r>
            <a:r>
              <a:rPr lang="en-US" sz="3600" dirty="0" smtClean="0">
                <a:solidFill>
                  <a:srgbClr val="EA0000"/>
                </a:solidFill>
                <a:cs typeface="Arial" pitchFamily="34" charset="0"/>
              </a:rPr>
              <a:t> Model of Money Exchange (2007) </a:t>
            </a:r>
          </a:p>
        </p:txBody>
      </p:sp>
      <p:sp>
        <p:nvSpPr>
          <p:cNvPr id="26" name="Slide Number Placeholder 25"/>
          <p:cNvSpPr>
            <a:spLocks noGrp="1"/>
          </p:cNvSpPr>
          <p:nvPr>
            <p:ph type="sldNum" sz="quarter" idx="12"/>
          </p:nvPr>
        </p:nvSpPr>
        <p:spPr/>
        <p:txBody>
          <a:bodyPr/>
          <a:lstStyle/>
          <a:p>
            <a:pPr>
              <a:defRPr/>
            </a:pPr>
            <a:fld id="{191407BC-6AA6-4995-B6C3-527912E7C034}" type="slidenum">
              <a:rPr lang="en-US" smtClean="0"/>
              <a:pPr>
                <a:defRPr/>
              </a:pPr>
              <a:t>34</a:t>
            </a:fld>
            <a:endParaRPr lang="en-US"/>
          </a:p>
        </p:txBody>
      </p:sp>
      <p:sp>
        <p:nvSpPr>
          <p:cNvPr id="11" name="Rectangle 10"/>
          <p:cNvSpPr/>
          <p:nvPr/>
        </p:nvSpPr>
        <p:spPr>
          <a:xfrm>
            <a:off x="0" y="6550228"/>
            <a:ext cx="9201447" cy="307777"/>
          </a:xfrm>
          <a:prstGeom prst="rect">
            <a:avLst/>
          </a:prstGeom>
        </p:spPr>
        <p:txBody>
          <a:bodyPr wrap="square">
            <a:spAutoFit/>
          </a:bodyPr>
          <a:lstStyle/>
          <a:p>
            <a:pPr eaLnBrk="0" hangingPunct="0"/>
            <a:r>
              <a:rPr lang="en-US" sz="1400" dirty="0" smtClean="0">
                <a:solidFill>
                  <a:srgbClr val="000000"/>
                </a:solidFill>
                <a:latin typeface="+mn-lt"/>
                <a:cs typeface="Arial" pitchFamily="34" charset="0"/>
              </a:rPr>
              <a:t>Source: </a:t>
            </a:r>
            <a:r>
              <a:rPr lang="en-US" sz="1400" dirty="0" err="1" smtClean="0">
                <a:solidFill>
                  <a:srgbClr val="000000"/>
                </a:solidFill>
                <a:latin typeface="+mn-lt"/>
                <a:cs typeface="Arial" pitchFamily="34" charset="0"/>
              </a:rPr>
              <a:t>Yakovenko</a:t>
            </a:r>
            <a:r>
              <a:rPr lang="en-US" sz="1400" dirty="0" smtClean="0">
                <a:solidFill>
                  <a:srgbClr val="000000"/>
                </a:solidFill>
                <a:latin typeface="+mn-lt"/>
                <a:cs typeface="Arial" pitchFamily="34" charset="0"/>
              </a:rPr>
              <a:t>. 2007. “</a:t>
            </a:r>
            <a:r>
              <a:rPr lang="en-US" sz="1400" i="1" dirty="0" smtClean="0">
                <a:solidFill>
                  <a:srgbClr val="000000"/>
                </a:solidFill>
                <a:latin typeface="+mn-lt"/>
                <a:cs typeface="Arial" pitchFamily="34" charset="0"/>
                <a:hlinkClick r:id="rId4"/>
              </a:rPr>
              <a:t>Computer Animation of Money Exchange </a:t>
            </a:r>
            <a:r>
              <a:rPr lang="en-US" sz="1400" i="1" smtClean="0">
                <a:solidFill>
                  <a:srgbClr val="000000"/>
                </a:solidFill>
                <a:latin typeface="+mn-lt"/>
                <a:cs typeface="Arial" pitchFamily="34" charset="0"/>
                <a:hlinkClick r:id="rId4"/>
              </a:rPr>
              <a:t>Models</a:t>
            </a:r>
            <a:r>
              <a:rPr lang="en-US" sz="1400" smtClean="0">
                <a:solidFill>
                  <a:srgbClr val="000000"/>
                </a:solidFill>
                <a:latin typeface="+mn-lt"/>
                <a:cs typeface="Arial" pitchFamily="34" charset="0"/>
              </a:rPr>
              <a:t>.” video file animation-1.avi, </a:t>
            </a:r>
            <a:r>
              <a:rPr lang="en-US" sz="1400" smtClean="0">
                <a:solidFill>
                  <a:srgbClr val="000000"/>
                </a:solidFill>
                <a:latin typeface="+mn-lt"/>
                <a:cs typeface="Arial" pitchFamily="34" charset="0"/>
              </a:rPr>
              <a:t>1.4 </a:t>
            </a:r>
            <a:r>
              <a:rPr lang="en-US" sz="1400" smtClean="0">
                <a:solidFill>
                  <a:srgbClr val="000000"/>
                </a:solidFill>
                <a:latin typeface="+mn-lt"/>
                <a:cs typeface="Arial" pitchFamily="34" charset="0"/>
              </a:rPr>
              <a:t>MB.</a:t>
            </a:r>
            <a:endParaRPr lang="en-US" sz="1400" i="1" dirty="0">
              <a:solidFill>
                <a:srgbClr val="000000"/>
              </a:solidFill>
              <a:latin typeface="+mn-lt"/>
              <a:cs typeface="Arial" pitchFamily="34" charset="0"/>
            </a:endParaRPr>
          </a:p>
        </p:txBody>
      </p:sp>
    </p:spTree>
    <p:extLst>
      <p:ext uri="{BB962C8B-B14F-4D97-AF65-F5344CB8AC3E}">
        <p14:creationId xmlns:p14="http://schemas.microsoft.com/office/powerpoint/2010/main" xmlns="" val="10198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04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390406" y="1485900"/>
            <a:ext cx="6821981" cy="4991100"/>
          </a:xfrm>
          <a:prstGeom prst="rect">
            <a:avLst/>
          </a:prstGeom>
          <a:noFill/>
          <a:ln w="9525">
            <a:noFill/>
            <a:miter lim="800000"/>
            <a:headEnd/>
            <a:tailEnd/>
          </a:ln>
        </p:spPr>
      </p:pic>
      <p:sp>
        <p:nvSpPr>
          <p:cNvPr id="4100" name="Title 1"/>
          <p:cNvSpPr>
            <a:spLocks noGrp="1"/>
          </p:cNvSpPr>
          <p:nvPr>
            <p:ph type="title"/>
          </p:nvPr>
        </p:nvSpPr>
        <p:spPr>
          <a:xfrm>
            <a:off x="478800" y="274638"/>
            <a:ext cx="8585170" cy="1249362"/>
          </a:xfrm>
        </p:spPr>
        <p:txBody>
          <a:bodyPr anchor="t"/>
          <a:lstStyle/>
          <a:p>
            <a:pPr algn="l"/>
            <a:r>
              <a:rPr lang="en-US" sz="4000" dirty="0" smtClean="0">
                <a:solidFill>
                  <a:srgbClr val="EA0000"/>
                </a:solidFill>
                <a:cs typeface="Arial" pitchFamily="34" charset="0"/>
              </a:rPr>
              <a:t>Simulation Model Shows that Expanded Monetary Distribution is Unstable</a:t>
            </a:r>
          </a:p>
        </p:txBody>
      </p:sp>
      <p:sp>
        <p:nvSpPr>
          <p:cNvPr id="26" name="Slide Number Placeholder 25"/>
          <p:cNvSpPr>
            <a:spLocks noGrp="1"/>
          </p:cNvSpPr>
          <p:nvPr>
            <p:ph type="sldNum" sz="quarter" idx="12"/>
          </p:nvPr>
        </p:nvSpPr>
        <p:spPr/>
        <p:txBody>
          <a:bodyPr/>
          <a:lstStyle/>
          <a:p>
            <a:pPr>
              <a:defRPr/>
            </a:pPr>
            <a:fld id="{191407BC-6AA6-4995-B6C3-527912E7C034}" type="slidenum">
              <a:rPr lang="en-US" smtClean="0"/>
              <a:pPr>
                <a:defRPr/>
              </a:pPr>
              <a:t>35</a:t>
            </a:fld>
            <a:endParaRPr lang="en-US"/>
          </a:p>
        </p:txBody>
      </p:sp>
      <p:sp>
        <p:nvSpPr>
          <p:cNvPr id="6" name="Rectangle 5"/>
          <p:cNvSpPr/>
          <p:nvPr/>
        </p:nvSpPr>
        <p:spPr>
          <a:xfrm>
            <a:off x="0" y="6550228"/>
            <a:ext cx="9201447" cy="307777"/>
          </a:xfrm>
          <a:prstGeom prst="rect">
            <a:avLst/>
          </a:prstGeom>
        </p:spPr>
        <p:txBody>
          <a:bodyPr wrap="square">
            <a:spAutoFit/>
          </a:bodyPr>
          <a:lstStyle/>
          <a:p>
            <a:pPr eaLnBrk="0" hangingPunct="0"/>
            <a:r>
              <a:rPr lang="en-US" sz="1400" dirty="0" smtClean="0">
                <a:solidFill>
                  <a:srgbClr val="000000"/>
                </a:solidFill>
                <a:latin typeface="+mn-lt"/>
                <a:cs typeface="Arial" pitchFamily="34" charset="0"/>
              </a:rPr>
              <a:t>Source: </a:t>
            </a:r>
            <a:r>
              <a:rPr lang="en-US" sz="1400" dirty="0" err="1" smtClean="0">
                <a:solidFill>
                  <a:srgbClr val="000000"/>
                </a:solidFill>
                <a:latin typeface="+mn-lt"/>
                <a:cs typeface="Arial" pitchFamily="34" charset="0"/>
              </a:rPr>
              <a:t>Yakovenko</a:t>
            </a:r>
            <a:r>
              <a:rPr lang="en-US" sz="1400" dirty="0" smtClean="0">
                <a:solidFill>
                  <a:srgbClr val="000000"/>
                </a:solidFill>
                <a:latin typeface="+mn-lt"/>
                <a:cs typeface="Arial" pitchFamily="34" charset="0"/>
              </a:rPr>
              <a:t>. 2007. “</a:t>
            </a:r>
            <a:r>
              <a:rPr lang="en-US" sz="1400" i="1" dirty="0" smtClean="0">
                <a:solidFill>
                  <a:srgbClr val="000000"/>
                </a:solidFill>
                <a:latin typeface="+mn-lt"/>
                <a:cs typeface="Arial" pitchFamily="34" charset="0"/>
                <a:hlinkClick r:id="rId3"/>
              </a:rPr>
              <a:t>Computer Animation of Money Exchange Models</a:t>
            </a:r>
            <a:r>
              <a:rPr lang="en-US" sz="1400" dirty="0" smtClean="0">
                <a:solidFill>
                  <a:srgbClr val="000000"/>
                </a:solidFill>
                <a:latin typeface="+mn-lt"/>
                <a:cs typeface="Arial" pitchFamily="34" charset="0"/>
              </a:rPr>
              <a:t>.”</a:t>
            </a:r>
            <a:endParaRPr lang="en-US" sz="1400" i="1" dirty="0">
              <a:solidFill>
                <a:srgbClr val="000000"/>
              </a:solidFill>
              <a:latin typeface="+mn-lt"/>
              <a:cs typeface="Arial" pitchFamily="34" charset="0"/>
            </a:endParaRPr>
          </a:p>
        </p:txBody>
      </p:sp>
    </p:spTree>
    <p:extLst>
      <p:ext uri="{BB962C8B-B14F-4D97-AF65-F5344CB8AC3E}">
        <p14:creationId xmlns:p14="http://schemas.microsoft.com/office/powerpoint/2010/main" xmlns="" val="1019863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txBox="1">
            <a:spLocks/>
          </p:cNvSpPr>
          <p:nvPr/>
        </p:nvSpPr>
        <p:spPr>
          <a:xfrm>
            <a:off x="3090897" y="2836292"/>
            <a:ext cx="5948394" cy="1744836"/>
          </a:xfrm>
          <a:prstGeom prst="rect">
            <a:avLst/>
          </a:prstGeom>
        </p:spPr>
        <p:txBody>
          <a:bodyPr vert="horz" lIns="91440" tIns="45720" rIns="91440" bIns="45720" rtlCol="0" anchor="t">
            <a:noAutofit/>
          </a:bodyPr>
          <a:lstStyle/>
          <a:p>
            <a:pPr lvl="0" fontAlgn="auto">
              <a:spcAft>
                <a:spcPts val="0"/>
              </a:spcAft>
              <a:defRPr/>
            </a:pPr>
            <a:r>
              <a:rPr lang="en-US" sz="3600" dirty="0" smtClean="0">
                <a:solidFill>
                  <a:srgbClr val="FF0000"/>
                </a:solidFill>
                <a:latin typeface="+mj-lt"/>
                <a:cs typeface="+mn-cs"/>
              </a:rPr>
              <a:t>Implications for Development Policy</a:t>
            </a:r>
            <a:endParaRPr kumimoji="0" lang="en-US" sz="3600" b="0" i="1" u="none" strike="noStrike" kern="1200" cap="none" spc="0" normalizeH="0" baseline="0" noProof="0" dirty="0" smtClean="0">
              <a:ln>
                <a:noFill/>
              </a:ln>
              <a:solidFill>
                <a:srgbClr val="000090"/>
              </a:solidFill>
              <a:effectLst/>
              <a:uLnTx/>
              <a:uFillTx/>
              <a:latin typeface="+mj-lt"/>
              <a:ea typeface="+mn-ea"/>
              <a:cs typeface="+mn-cs"/>
            </a:endParaRPr>
          </a:p>
        </p:txBody>
      </p:sp>
      <p:sp>
        <p:nvSpPr>
          <p:cNvPr id="9" name="Text Placeholder 2"/>
          <p:cNvSpPr txBox="1">
            <a:spLocks/>
          </p:cNvSpPr>
          <p:nvPr/>
        </p:nvSpPr>
        <p:spPr>
          <a:xfrm>
            <a:off x="453465" y="2836292"/>
            <a:ext cx="2422370" cy="914400"/>
          </a:xfrm>
          <a:prstGeom prst="rect">
            <a:avLst/>
          </a:prstGeom>
        </p:spPr>
        <p:txBody>
          <a:bodyPr vert="horz" lIns="91440" tIns="45720" rIns="91440" bIns="4572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606060"/>
                </a:solidFill>
                <a:effectLst/>
                <a:uLnTx/>
                <a:uFillTx/>
                <a:latin typeface="+mj-lt"/>
                <a:ea typeface="+mn-ea"/>
                <a:cs typeface="Arial" pitchFamily="34" charset="0"/>
              </a:rPr>
              <a:t>Section </a:t>
            </a:r>
            <a:r>
              <a:rPr lang="en-US" sz="3600" noProof="0" dirty="0">
                <a:solidFill>
                  <a:srgbClr val="606060"/>
                </a:solidFill>
                <a:latin typeface="+mj-lt"/>
                <a:cs typeface="Arial" pitchFamily="34" charset="0"/>
              </a:rPr>
              <a:t>4</a:t>
            </a:r>
            <a:endParaRPr kumimoji="0" lang="en-US" sz="3600" b="0" i="0" u="none" strike="noStrike" kern="1200" cap="none" spc="0" normalizeH="0" baseline="0" noProof="0" dirty="0">
              <a:ln>
                <a:noFill/>
              </a:ln>
              <a:solidFill>
                <a:srgbClr val="606060"/>
              </a:solidFill>
              <a:effectLst/>
              <a:uLnTx/>
              <a:uFillTx/>
              <a:latin typeface="+mj-lt"/>
              <a:ea typeface="+mn-ea"/>
              <a:cs typeface="Arial" pitchFamily="34" charset="0"/>
            </a:endParaRPr>
          </a:p>
        </p:txBody>
      </p:sp>
      <p:cxnSp>
        <p:nvCxnSpPr>
          <p:cNvPr id="10" name="Straight Connector 9"/>
          <p:cNvCxnSpPr/>
          <p:nvPr/>
        </p:nvCxnSpPr>
        <p:spPr>
          <a:xfrm>
            <a:off x="3031200" y="2854800"/>
            <a:ext cx="0" cy="10656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8800" y="274638"/>
            <a:ext cx="8642509" cy="1143000"/>
          </a:xfrm>
        </p:spPr>
        <p:txBody>
          <a:bodyPr anchor="t"/>
          <a:lstStyle/>
          <a:p>
            <a:pPr algn="l"/>
            <a:r>
              <a:rPr lang="en-US" sz="4000" dirty="0">
                <a:solidFill>
                  <a:srgbClr val="EA0000"/>
                </a:solidFill>
                <a:cs typeface="Arial" pitchFamily="34" charset="0"/>
              </a:rPr>
              <a:t>Economic </a:t>
            </a:r>
            <a:r>
              <a:rPr lang="en-US" sz="4000" dirty="0" smtClean="0">
                <a:solidFill>
                  <a:srgbClr val="EA0000"/>
                </a:solidFill>
                <a:cs typeface="Arial" pitchFamily="34" charset="0"/>
              </a:rPr>
              <a:t>Evolution </a:t>
            </a:r>
            <a:r>
              <a:rPr lang="en-US" sz="4000" dirty="0">
                <a:solidFill>
                  <a:srgbClr val="EA0000"/>
                </a:solidFill>
                <a:cs typeface="Arial" pitchFamily="34" charset="0"/>
              </a:rPr>
              <a:t>is </a:t>
            </a:r>
            <a:r>
              <a:rPr lang="en-US" sz="4000" dirty="0" smtClean="0">
                <a:solidFill>
                  <a:srgbClr val="EA0000"/>
                </a:solidFill>
                <a:cs typeface="Arial" pitchFamily="34" charset="0"/>
              </a:rPr>
              <a:t>result </a:t>
            </a:r>
            <a:r>
              <a:rPr lang="en-US" sz="4000" dirty="0">
                <a:solidFill>
                  <a:srgbClr val="EA0000"/>
                </a:solidFill>
                <a:cs typeface="Arial" pitchFamily="34" charset="0"/>
              </a:rPr>
              <a:t>of </a:t>
            </a:r>
            <a:r>
              <a:rPr lang="en-US" sz="4000" dirty="0" smtClean="0">
                <a:solidFill>
                  <a:srgbClr val="EA0000"/>
                </a:solidFill>
                <a:cs typeface="Arial" pitchFamily="34" charset="0"/>
              </a:rPr>
              <a:t>Three </a:t>
            </a:r>
            <a:r>
              <a:rPr lang="en-US" sz="4000" dirty="0">
                <a:solidFill>
                  <a:srgbClr val="EA0000"/>
                </a:solidFill>
                <a:cs typeface="Arial" pitchFamily="34" charset="0"/>
              </a:rPr>
              <a:t>I</a:t>
            </a:r>
            <a:r>
              <a:rPr lang="en-US" sz="4000" dirty="0" smtClean="0">
                <a:solidFill>
                  <a:srgbClr val="EA0000"/>
                </a:solidFill>
                <a:cs typeface="Arial" pitchFamily="34" charset="0"/>
              </a:rPr>
              <a:t>nterlinked Processes </a:t>
            </a:r>
            <a:r>
              <a:rPr lang="en-US" sz="2400" dirty="0" smtClean="0">
                <a:solidFill>
                  <a:srgbClr val="EA0000"/>
                </a:solidFill>
                <a:cs typeface="Arial" pitchFamily="34" charset="0"/>
              </a:rPr>
              <a:t>– Eric </a:t>
            </a:r>
            <a:r>
              <a:rPr lang="en-US" sz="2400" dirty="0" err="1" smtClean="0">
                <a:solidFill>
                  <a:srgbClr val="EA0000"/>
                </a:solidFill>
                <a:cs typeface="Arial" pitchFamily="34" charset="0"/>
              </a:rPr>
              <a:t>Beinhocker</a:t>
            </a:r>
            <a:r>
              <a:rPr lang="en-US" sz="2400" dirty="0" smtClean="0">
                <a:solidFill>
                  <a:srgbClr val="EA0000"/>
                </a:solidFill>
                <a:cs typeface="Arial" pitchFamily="34" charset="0"/>
              </a:rPr>
              <a:t> (2005)</a:t>
            </a:r>
            <a:endParaRPr lang="zh-CN" altLang="en-US" sz="2400" dirty="0">
              <a:solidFill>
                <a:srgbClr val="EA0000"/>
              </a:solidFill>
              <a:cs typeface="Arial" pitchFamily="34" charset="0"/>
            </a:endParaRPr>
          </a:p>
        </p:txBody>
      </p:sp>
      <p:sp>
        <p:nvSpPr>
          <p:cNvPr id="3" name="内容占位符 2"/>
          <p:cNvSpPr>
            <a:spLocks noGrp="1"/>
          </p:cNvSpPr>
          <p:nvPr>
            <p:ph idx="1"/>
          </p:nvPr>
        </p:nvSpPr>
        <p:spPr>
          <a:xfrm>
            <a:off x="478800" y="1602000"/>
            <a:ext cx="8642509" cy="4951200"/>
          </a:xfrm>
        </p:spPr>
        <p:txBody>
          <a:bodyPr/>
          <a:lstStyle/>
          <a:p>
            <a:pPr marL="457200" indent="-457200">
              <a:buFont typeface="+mj-lt"/>
              <a:buAutoNum type="arabicPeriod"/>
            </a:pPr>
            <a:r>
              <a:rPr lang="en-US" sz="2800" dirty="0" smtClean="0">
                <a:solidFill>
                  <a:srgbClr val="000090"/>
                </a:solidFill>
                <a:cs typeface="Arial" pitchFamily="34" charset="0"/>
              </a:rPr>
              <a:t>PT – Physical Technology</a:t>
            </a:r>
          </a:p>
          <a:p>
            <a:pPr marL="457200" indent="-457200">
              <a:buFont typeface="+mj-lt"/>
              <a:buAutoNum type="arabicPeriod"/>
            </a:pPr>
            <a:r>
              <a:rPr lang="en-US" sz="2800" dirty="0" smtClean="0">
                <a:solidFill>
                  <a:srgbClr val="000090"/>
                </a:solidFill>
                <a:cs typeface="Arial" pitchFamily="34" charset="0"/>
              </a:rPr>
              <a:t>ST –  Social Technology</a:t>
            </a:r>
          </a:p>
          <a:p>
            <a:pPr marL="457200" indent="-457200">
              <a:buFont typeface="+mj-lt"/>
              <a:buAutoNum type="arabicPeriod"/>
            </a:pPr>
            <a:r>
              <a:rPr lang="en-US" sz="2800" dirty="0" smtClean="0">
                <a:solidFill>
                  <a:srgbClr val="000090"/>
                </a:solidFill>
                <a:cs typeface="Arial" pitchFamily="34" charset="0"/>
              </a:rPr>
              <a:t>BD –  Business Design. A </a:t>
            </a:r>
            <a:r>
              <a:rPr lang="en-US" sz="2800" dirty="0">
                <a:solidFill>
                  <a:srgbClr val="000090"/>
                </a:solidFill>
                <a:cs typeface="Arial" pitchFamily="34" charset="0"/>
              </a:rPr>
              <a:t>process of differentiation, selection and amplification, </a:t>
            </a:r>
            <a:r>
              <a:rPr lang="en-US" sz="2800" dirty="0" smtClean="0">
                <a:solidFill>
                  <a:srgbClr val="000090"/>
                </a:solidFill>
                <a:cs typeface="Arial" pitchFamily="34" charset="0"/>
              </a:rPr>
              <a:t>with market as final </a:t>
            </a:r>
            <a:r>
              <a:rPr lang="en-US" sz="2800" dirty="0">
                <a:solidFill>
                  <a:srgbClr val="000090"/>
                </a:solidFill>
                <a:cs typeface="Arial" pitchFamily="34" charset="0"/>
              </a:rPr>
              <a:t>arbiter of </a:t>
            </a:r>
            <a:r>
              <a:rPr lang="en-US" sz="2800" dirty="0" smtClean="0">
                <a:solidFill>
                  <a:srgbClr val="000090"/>
                </a:solidFill>
                <a:cs typeface="Arial" pitchFamily="34" charset="0"/>
              </a:rPr>
              <a:t>fitness</a:t>
            </a:r>
            <a:endParaRPr lang="en-US" sz="2800" dirty="0">
              <a:solidFill>
                <a:srgbClr val="000090"/>
              </a:solidFill>
              <a:cs typeface="Arial" pitchFamily="34" charset="0"/>
            </a:endParaRPr>
          </a:p>
          <a:p>
            <a:pPr marL="0" lvl="1" indent="0">
              <a:lnSpc>
                <a:spcPct val="90000"/>
              </a:lnSpc>
              <a:buNone/>
            </a:pPr>
            <a:r>
              <a:rPr lang="en-US" dirty="0" smtClean="0">
                <a:solidFill>
                  <a:srgbClr val="000090"/>
                </a:solidFill>
                <a:cs typeface="Arial" pitchFamily="34" charset="0"/>
              </a:rPr>
              <a:t>Three-way </a:t>
            </a:r>
            <a:r>
              <a:rPr lang="en-US" dirty="0">
                <a:solidFill>
                  <a:srgbClr val="000090"/>
                </a:solidFill>
                <a:cs typeface="Arial" pitchFamily="34" charset="0"/>
              </a:rPr>
              <a:t>co-evolution of PT, ST and BD </a:t>
            </a:r>
            <a:r>
              <a:rPr lang="en-US" dirty="0" smtClean="0">
                <a:solidFill>
                  <a:srgbClr val="000090"/>
                </a:solidFill>
                <a:cs typeface="Arial" pitchFamily="34" charset="0"/>
              </a:rPr>
              <a:t>accounts </a:t>
            </a:r>
            <a:r>
              <a:rPr lang="en-US" dirty="0">
                <a:solidFill>
                  <a:srgbClr val="000090"/>
                </a:solidFill>
                <a:cs typeface="Arial" pitchFamily="34" charset="0"/>
              </a:rPr>
              <a:t>for the patterns of change and growth in the </a:t>
            </a:r>
            <a:r>
              <a:rPr lang="en-US" dirty="0" smtClean="0">
                <a:solidFill>
                  <a:srgbClr val="000090"/>
                </a:solidFill>
                <a:cs typeface="Arial" pitchFamily="34" charset="0"/>
              </a:rPr>
              <a:t>economy</a:t>
            </a:r>
          </a:p>
          <a:p>
            <a:pPr marL="0" indent="0">
              <a:lnSpc>
                <a:spcPct val="90000"/>
              </a:lnSpc>
              <a:buNone/>
            </a:pPr>
            <a:endParaRPr lang="en-US" sz="2800" dirty="0" smtClean="0">
              <a:solidFill>
                <a:srgbClr val="FF0000"/>
              </a:solidFill>
              <a:cs typeface="Arial" pitchFamily="34" charset="0"/>
            </a:endParaRPr>
          </a:p>
          <a:p>
            <a:pPr marL="0" indent="0">
              <a:lnSpc>
                <a:spcPct val="90000"/>
              </a:lnSpc>
              <a:buNone/>
            </a:pPr>
            <a:r>
              <a:rPr lang="en-US" sz="2800" dirty="0" smtClean="0">
                <a:solidFill>
                  <a:srgbClr val="FF0000"/>
                </a:solidFill>
                <a:cs typeface="Arial" pitchFamily="34" charset="0"/>
              </a:rPr>
              <a:t>Systemic Statecraft requires understanding that Business Plans game State policies and regulations – unless incentives are changed towards appropriate direction</a:t>
            </a:r>
            <a:endParaRPr lang="en-US" sz="2800" dirty="0">
              <a:solidFill>
                <a:srgbClr val="FF0000"/>
              </a:solidFill>
              <a:cs typeface="Arial" pitchFamily="34" charset="0"/>
            </a:endParaRPr>
          </a:p>
        </p:txBody>
      </p:sp>
      <p:sp>
        <p:nvSpPr>
          <p:cNvPr id="4" name="灯片编号占位符 3"/>
          <p:cNvSpPr>
            <a:spLocks noGrp="1"/>
          </p:cNvSpPr>
          <p:nvPr>
            <p:ph type="sldNum" sz="quarter" idx="12"/>
          </p:nvPr>
        </p:nvSpPr>
        <p:spPr/>
        <p:txBody>
          <a:bodyPr/>
          <a:lstStyle/>
          <a:p>
            <a:pPr>
              <a:defRPr/>
            </a:pPr>
            <a:fld id="{191407BC-6AA6-4995-B6C3-527912E7C034}" type="slidenum">
              <a:rPr lang="en-US" smtClean="0"/>
              <a:pPr>
                <a:defRPr/>
              </a:pPr>
              <a:t>37</a:t>
            </a:fld>
            <a:endParaRPr lang="en-US"/>
          </a:p>
        </p:txBody>
      </p:sp>
    </p:spTree>
    <p:extLst>
      <p:ext uri="{BB962C8B-B14F-4D97-AF65-F5344CB8AC3E}">
        <p14:creationId xmlns:p14="http://schemas.microsoft.com/office/powerpoint/2010/main" xmlns="" val="41056975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2515394" y="1600200"/>
            <a:ext cx="4572000" cy="4191000"/>
            <a:chOff x="2515394" y="1600200"/>
            <a:chExt cx="4572000" cy="4191000"/>
          </a:xfrm>
        </p:grpSpPr>
        <p:sp>
          <p:nvSpPr>
            <p:cNvPr id="17" name="Oval 16"/>
            <p:cNvSpPr/>
            <p:nvPr/>
          </p:nvSpPr>
          <p:spPr>
            <a:xfrm>
              <a:off x="3315494" y="1600200"/>
              <a:ext cx="2971800" cy="2971800"/>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515394" y="2819400"/>
              <a:ext cx="2971800" cy="2971800"/>
            </a:xfrm>
            <a:prstGeom prst="ellipse">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115594" y="2819400"/>
              <a:ext cx="2971800" cy="2971800"/>
            </a:xfrm>
            <a:prstGeom prst="ellipse">
              <a:avLst/>
            </a:prstGeom>
            <a:solidFill>
              <a:srgbClr val="FF66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810794" y="2057400"/>
              <a:ext cx="1981200" cy="646331"/>
            </a:xfrm>
            <a:prstGeom prst="rect">
              <a:avLst/>
            </a:prstGeom>
            <a:noFill/>
          </p:spPr>
          <p:txBody>
            <a:bodyPr wrap="square" rtlCol="0">
              <a:spAutoFit/>
            </a:bodyPr>
            <a:lstStyle/>
            <a:p>
              <a:pPr algn="ctr"/>
              <a:r>
                <a:rPr lang="en-US" dirty="0" smtClean="0">
                  <a:solidFill>
                    <a:schemeClr val="bg1"/>
                  </a:solidFill>
                  <a:latin typeface="+mn-lt"/>
                </a:rPr>
                <a:t>Economic Performance</a:t>
              </a:r>
              <a:endParaRPr lang="en-US" dirty="0">
                <a:solidFill>
                  <a:schemeClr val="bg1"/>
                </a:solidFill>
                <a:latin typeface="+mn-lt"/>
              </a:endParaRPr>
            </a:p>
          </p:txBody>
        </p:sp>
        <p:sp>
          <p:nvSpPr>
            <p:cNvPr id="22" name="TextBox 21"/>
            <p:cNvSpPr txBox="1"/>
            <p:nvPr/>
          </p:nvSpPr>
          <p:spPr>
            <a:xfrm>
              <a:off x="2515394" y="4343400"/>
              <a:ext cx="1676400" cy="646331"/>
            </a:xfrm>
            <a:prstGeom prst="rect">
              <a:avLst/>
            </a:prstGeom>
            <a:noFill/>
          </p:spPr>
          <p:txBody>
            <a:bodyPr wrap="square" rtlCol="0">
              <a:spAutoFit/>
            </a:bodyPr>
            <a:lstStyle/>
            <a:p>
              <a:pPr algn="ctr"/>
              <a:r>
                <a:rPr lang="en-US" dirty="0" smtClean="0">
                  <a:solidFill>
                    <a:schemeClr val="bg1"/>
                  </a:solidFill>
                  <a:latin typeface="+mn-lt"/>
                </a:rPr>
                <a:t>Environmental Performance</a:t>
              </a:r>
              <a:endParaRPr lang="en-US" dirty="0">
                <a:solidFill>
                  <a:schemeClr val="bg1"/>
                </a:solidFill>
                <a:latin typeface="+mn-lt"/>
              </a:endParaRPr>
            </a:p>
          </p:txBody>
        </p:sp>
        <p:sp>
          <p:nvSpPr>
            <p:cNvPr id="23" name="TextBox 22"/>
            <p:cNvSpPr txBox="1"/>
            <p:nvPr/>
          </p:nvSpPr>
          <p:spPr>
            <a:xfrm>
              <a:off x="5410994" y="4343400"/>
              <a:ext cx="1676400" cy="646331"/>
            </a:xfrm>
            <a:prstGeom prst="rect">
              <a:avLst/>
            </a:prstGeom>
            <a:noFill/>
          </p:spPr>
          <p:txBody>
            <a:bodyPr wrap="square" rtlCol="0">
              <a:spAutoFit/>
            </a:bodyPr>
            <a:lstStyle/>
            <a:p>
              <a:pPr algn="ctr"/>
              <a:r>
                <a:rPr lang="en-US" dirty="0" smtClean="0">
                  <a:solidFill>
                    <a:schemeClr val="bg1"/>
                  </a:solidFill>
                  <a:latin typeface="+mn-lt"/>
                </a:rPr>
                <a:t>Social Performance</a:t>
              </a:r>
              <a:endParaRPr lang="en-US" dirty="0">
                <a:solidFill>
                  <a:schemeClr val="bg1"/>
                </a:solidFill>
                <a:latin typeface="+mn-lt"/>
              </a:endParaRPr>
            </a:p>
          </p:txBody>
        </p:sp>
        <p:sp>
          <p:nvSpPr>
            <p:cNvPr id="24" name="TextBox 23"/>
            <p:cNvSpPr txBox="1"/>
            <p:nvPr/>
          </p:nvSpPr>
          <p:spPr>
            <a:xfrm>
              <a:off x="3963194" y="3821668"/>
              <a:ext cx="1676400" cy="369332"/>
            </a:xfrm>
            <a:prstGeom prst="rect">
              <a:avLst/>
            </a:prstGeom>
            <a:noFill/>
          </p:spPr>
          <p:txBody>
            <a:bodyPr wrap="square" rtlCol="0">
              <a:spAutoFit/>
            </a:bodyPr>
            <a:lstStyle/>
            <a:p>
              <a:pPr algn="ctr"/>
              <a:r>
                <a:rPr lang="en-US" dirty="0" smtClean="0">
                  <a:solidFill>
                    <a:schemeClr val="bg1"/>
                  </a:solidFill>
                  <a:latin typeface="+mn-lt"/>
                </a:rPr>
                <a:t>Sustainability</a:t>
              </a:r>
              <a:endParaRPr lang="en-US" dirty="0">
                <a:solidFill>
                  <a:schemeClr val="bg1"/>
                </a:solidFill>
                <a:latin typeface="+mn-lt"/>
              </a:endParaRPr>
            </a:p>
          </p:txBody>
        </p:sp>
      </p:grpSp>
      <p:sp>
        <p:nvSpPr>
          <p:cNvPr id="2" name="Title 1"/>
          <p:cNvSpPr>
            <a:spLocks noGrp="1"/>
          </p:cNvSpPr>
          <p:nvPr>
            <p:ph type="title"/>
          </p:nvPr>
        </p:nvSpPr>
        <p:spPr>
          <a:xfrm>
            <a:off x="478800" y="274638"/>
            <a:ext cx="8802556" cy="1096962"/>
          </a:xfrm>
        </p:spPr>
        <p:txBody>
          <a:bodyPr anchor="t"/>
          <a:lstStyle/>
          <a:p>
            <a:pPr algn="l"/>
            <a:r>
              <a:rPr lang="en-US" sz="4000" dirty="0" smtClean="0">
                <a:solidFill>
                  <a:srgbClr val="EA0000"/>
                </a:solidFill>
                <a:cs typeface="Arial" pitchFamily="34" charset="0"/>
              </a:rPr>
              <a:t>Smart Statecraft Shapes Outcome of Qualitative Growth</a:t>
            </a:r>
            <a:endParaRPr lang="en-US" sz="4000" cap="all" dirty="0">
              <a:solidFill>
                <a:srgbClr val="EA0000"/>
              </a:solidFill>
              <a:cs typeface="Arial" pitchFamily="34" charset="0"/>
            </a:endParaRPr>
          </a:p>
        </p:txBody>
      </p:sp>
      <p:cxnSp>
        <p:nvCxnSpPr>
          <p:cNvPr id="10" name="Straight Connector 9"/>
          <p:cNvCxnSpPr>
            <a:endCxn id="14" idx="1"/>
          </p:cNvCxnSpPr>
          <p:nvPr/>
        </p:nvCxnSpPr>
        <p:spPr>
          <a:xfrm flipV="1">
            <a:off x="5868194" y="2110264"/>
            <a:ext cx="933781" cy="251936"/>
          </a:xfrm>
          <a:prstGeom prst="line">
            <a:avLst/>
          </a:prstGeom>
          <a:ln>
            <a:solidFill>
              <a:srgbClr val="00009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3" idx="3"/>
          </p:cNvCxnSpPr>
          <p:nvPr/>
        </p:nvCxnSpPr>
        <p:spPr>
          <a:xfrm>
            <a:off x="2439194" y="3239363"/>
            <a:ext cx="841758" cy="342037"/>
          </a:xfrm>
          <a:prstGeom prst="line">
            <a:avLst/>
          </a:prstGeom>
          <a:ln>
            <a:solidFill>
              <a:srgbClr val="00009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070" y="2362200"/>
            <a:ext cx="2199124" cy="1754326"/>
          </a:xfrm>
          <a:prstGeom prst="rect">
            <a:avLst/>
          </a:prstGeom>
          <a:noFill/>
        </p:spPr>
        <p:txBody>
          <a:bodyPr wrap="square" rtlCol="0">
            <a:spAutoFit/>
          </a:bodyPr>
          <a:lstStyle/>
          <a:p>
            <a:pPr marL="231775" indent="-231775">
              <a:buFont typeface="Arial" pitchFamily="34" charset="0"/>
              <a:buChar char="•"/>
            </a:pPr>
            <a:r>
              <a:rPr lang="en-US" dirty="0" smtClean="0">
                <a:solidFill>
                  <a:srgbClr val="000090"/>
                </a:solidFill>
                <a:latin typeface="+mn-lt"/>
                <a:cs typeface="Arial" pitchFamily="34" charset="0"/>
              </a:rPr>
              <a:t>Non-renewable resource consumption</a:t>
            </a:r>
          </a:p>
          <a:p>
            <a:pPr marL="231775" indent="-231775">
              <a:buFont typeface="Arial" pitchFamily="34" charset="0"/>
              <a:buChar char="•"/>
            </a:pPr>
            <a:r>
              <a:rPr lang="en-US" dirty="0" smtClean="0">
                <a:solidFill>
                  <a:srgbClr val="000090"/>
                </a:solidFill>
                <a:latin typeface="+mn-lt"/>
                <a:cs typeface="Arial" pitchFamily="34" charset="0"/>
              </a:rPr>
              <a:t>Carbon footprint</a:t>
            </a:r>
          </a:p>
          <a:p>
            <a:pPr marL="231775" indent="-231775">
              <a:buFont typeface="Arial" pitchFamily="34" charset="0"/>
              <a:buChar char="•"/>
            </a:pPr>
            <a:r>
              <a:rPr lang="en-US" dirty="0" smtClean="0">
                <a:solidFill>
                  <a:srgbClr val="000090"/>
                </a:solidFill>
                <a:latin typeface="+mn-lt"/>
                <a:cs typeface="Arial" pitchFamily="34" charset="0"/>
              </a:rPr>
              <a:t>Pollution &amp; waste</a:t>
            </a:r>
          </a:p>
          <a:p>
            <a:pPr marL="231775" indent="-231775">
              <a:buFont typeface="Arial" pitchFamily="34" charset="0"/>
              <a:buChar char="•"/>
            </a:pPr>
            <a:r>
              <a:rPr lang="en-US" dirty="0" smtClean="0">
                <a:solidFill>
                  <a:srgbClr val="000090"/>
                </a:solidFill>
                <a:latin typeface="+mn-lt"/>
                <a:cs typeface="Arial" pitchFamily="34" charset="0"/>
              </a:rPr>
              <a:t>Packaging</a:t>
            </a:r>
            <a:endParaRPr lang="en-US" dirty="0">
              <a:solidFill>
                <a:srgbClr val="000090"/>
              </a:solidFill>
              <a:latin typeface="+mn-lt"/>
              <a:cs typeface="Arial" pitchFamily="34" charset="0"/>
            </a:endParaRPr>
          </a:p>
        </p:txBody>
      </p:sp>
      <p:sp>
        <p:nvSpPr>
          <p:cNvPr id="14" name="TextBox 13"/>
          <p:cNvSpPr txBox="1"/>
          <p:nvPr/>
        </p:nvSpPr>
        <p:spPr>
          <a:xfrm>
            <a:off x="6801975" y="1371600"/>
            <a:ext cx="2480720" cy="1477328"/>
          </a:xfrm>
          <a:prstGeom prst="rect">
            <a:avLst/>
          </a:prstGeom>
          <a:noFill/>
        </p:spPr>
        <p:txBody>
          <a:bodyPr wrap="square" rtlCol="0">
            <a:spAutoFit/>
          </a:bodyPr>
          <a:lstStyle/>
          <a:p>
            <a:pPr marL="231775" indent="-231775">
              <a:buFont typeface="Arial" pitchFamily="34" charset="0"/>
              <a:buChar char="•"/>
            </a:pPr>
            <a:r>
              <a:rPr lang="en-US" dirty="0" smtClean="0">
                <a:solidFill>
                  <a:srgbClr val="000090"/>
                </a:solidFill>
                <a:latin typeface="+mn-lt"/>
                <a:cs typeface="Arial" pitchFamily="34" charset="0"/>
              </a:rPr>
              <a:t>Business models </a:t>
            </a:r>
          </a:p>
          <a:p>
            <a:pPr marL="231775" indent="-231775">
              <a:buFont typeface="Arial" pitchFamily="34" charset="0"/>
              <a:buChar char="•"/>
            </a:pPr>
            <a:r>
              <a:rPr lang="en-US" dirty="0" smtClean="0">
                <a:solidFill>
                  <a:srgbClr val="000090"/>
                </a:solidFill>
                <a:latin typeface="+mn-lt"/>
                <a:cs typeface="Arial" pitchFamily="34" charset="0"/>
              </a:rPr>
              <a:t>Market competition</a:t>
            </a:r>
          </a:p>
          <a:p>
            <a:pPr marL="231775" indent="-231775">
              <a:buFont typeface="Arial" pitchFamily="34" charset="0"/>
              <a:buChar char="•"/>
            </a:pPr>
            <a:r>
              <a:rPr lang="en-US" dirty="0" smtClean="0">
                <a:solidFill>
                  <a:srgbClr val="000090"/>
                </a:solidFill>
                <a:latin typeface="+mn-lt"/>
                <a:cs typeface="Arial" pitchFamily="34" charset="0"/>
              </a:rPr>
              <a:t>Technology</a:t>
            </a:r>
          </a:p>
          <a:p>
            <a:pPr marL="231775" indent="-231775">
              <a:buFont typeface="Arial" pitchFamily="34" charset="0"/>
              <a:buChar char="•"/>
            </a:pPr>
            <a:r>
              <a:rPr lang="en-US" dirty="0" smtClean="0">
                <a:solidFill>
                  <a:srgbClr val="000090"/>
                </a:solidFill>
                <a:latin typeface="+mn-lt"/>
                <a:cs typeface="Arial" pitchFamily="34" charset="0"/>
              </a:rPr>
              <a:t>Consumption lifestyle</a:t>
            </a:r>
          </a:p>
          <a:p>
            <a:pPr marL="231775" indent="-231775">
              <a:buFont typeface="Arial" pitchFamily="34" charset="0"/>
              <a:buChar char="•"/>
            </a:pPr>
            <a:endParaRPr lang="en-US" dirty="0">
              <a:solidFill>
                <a:srgbClr val="000090"/>
              </a:solidFill>
              <a:latin typeface="+mn-lt"/>
              <a:cs typeface="Arial" pitchFamily="34" charset="0"/>
            </a:endParaRPr>
          </a:p>
        </p:txBody>
      </p:sp>
      <p:sp>
        <p:nvSpPr>
          <p:cNvPr id="15" name="TextBox 14"/>
          <p:cNvSpPr txBox="1"/>
          <p:nvPr/>
        </p:nvSpPr>
        <p:spPr>
          <a:xfrm>
            <a:off x="7125097" y="4293275"/>
            <a:ext cx="2400697" cy="2031325"/>
          </a:xfrm>
          <a:prstGeom prst="rect">
            <a:avLst/>
          </a:prstGeom>
          <a:noFill/>
        </p:spPr>
        <p:txBody>
          <a:bodyPr wrap="square" rtlCol="0">
            <a:spAutoFit/>
          </a:bodyPr>
          <a:lstStyle/>
          <a:p>
            <a:pPr marL="231775" indent="-231775">
              <a:buFont typeface="Arial" pitchFamily="34" charset="0"/>
              <a:buChar char="•"/>
            </a:pPr>
            <a:r>
              <a:rPr lang="en-US" dirty="0" smtClean="0">
                <a:solidFill>
                  <a:srgbClr val="000090"/>
                </a:solidFill>
                <a:latin typeface="+mn-lt"/>
                <a:cs typeface="Arial" pitchFamily="34" charset="0"/>
              </a:rPr>
              <a:t>Policy framework</a:t>
            </a:r>
          </a:p>
          <a:p>
            <a:pPr marL="231775" indent="-231775">
              <a:buFont typeface="Arial" pitchFamily="34" charset="0"/>
              <a:buChar char="•"/>
            </a:pPr>
            <a:r>
              <a:rPr lang="en-US" dirty="0" smtClean="0">
                <a:solidFill>
                  <a:srgbClr val="000090"/>
                </a:solidFill>
                <a:latin typeface="+mn-lt"/>
                <a:cs typeface="Arial" pitchFamily="34" charset="0"/>
              </a:rPr>
              <a:t>Taxation</a:t>
            </a:r>
          </a:p>
          <a:p>
            <a:pPr marL="231775" indent="-231775">
              <a:buFont typeface="Arial" pitchFamily="34" charset="0"/>
              <a:buChar char="•"/>
            </a:pPr>
            <a:r>
              <a:rPr lang="en-US" dirty="0" smtClean="0">
                <a:solidFill>
                  <a:srgbClr val="000090"/>
                </a:solidFill>
                <a:latin typeface="+mn-lt"/>
                <a:cs typeface="Arial" pitchFamily="34" charset="0"/>
              </a:rPr>
              <a:t>Regulatory enforcement</a:t>
            </a:r>
          </a:p>
          <a:p>
            <a:pPr marL="231775" indent="-231775">
              <a:buFont typeface="Arial" pitchFamily="34" charset="0"/>
              <a:buChar char="•"/>
            </a:pPr>
            <a:r>
              <a:rPr lang="en-US" dirty="0" smtClean="0">
                <a:solidFill>
                  <a:srgbClr val="000090"/>
                </a:solidFill>
                <a:latin typeface="+mn-lt"/>
                <a:cs typeface="Arial" pitchFamily="34" charset="0"/>
              </a:rPr>
              <a:t>Fiscal sustainability</a:t>
            </a:r>
          </a:p>
          <a:p>
            <a:pPr marL="231775" indent="-231775">
              <a:buFont typeface="Arial" pitchFamily="34" charset="0"/>
              <a:buChar char="•"/>
            </a:pPr>
            <a:r>
              <a:rPr lang="en-US" dirty="0" smtClean="0">
                <a:solidFill>
                  <a:srgbClr val="000090"/>
                </a:solidFill>
                <a:latin typeface="+mn-lt"/>
                <a:cs typeface="Arial" pitchFamily="34" charset="0"/>
              </a:rPr>
              <a:t>National interests</a:t>
            </a:r>
          </a:p>
          <a:p>
            <a:pPr marL="231775" indent="-231775">
              <a:buFont typeface="Arial" pitchFamily="34" charset="0"/>
              <a:buChar char="•"/>
            </a:pPr>
            <a:endParaRPr lang="en-US" dirty="0" smtClean="0">
              <a:solidFill>
                <a:srgbClr val="000090"/>
              </a:solidFill>
              <a:latin typeface="+mn-lt"/>
              <a:cs typeface="Arial" pitchFamily="34" charset="0"/>
            </a:endParaRPr>
          </a:p>
        </p:txBody>
      </p:sp>
      <p:cxnSp>
        <p:nvCxnSpPr>
          <p:cNvPr id="16" name="Straight Connector 15"/>
          <p:cNvCxnSpPr>
            <a:endCxn id="15" idx="1"/>
          </p:cNvCxnSpPr>
          <p:nvPr/>
        </p:nvCxnSpPr>
        <p:spPr>
          <a:xfrm>
            <a:off x="6630194" y="5105400"/>
            <a:ext cx="494903" cy="203538"/>
          </a:xfrm>
          <a:prstGeom prst="line">
            <a:avLst/>
          </a:prstGeom>
          <a:ln>
            <a:solidFill>
              <a:srgbClr val="00009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80144" y="5691426"/>
            <a:ext cx="5921719" cy="861774"/>
          </a:xfrm>
          <a:prstGeom prst="rect">
            <a:avLst/>
          </a:prstGeom>
          <a:noFill/>
        </p:spPr>
        <p:txBody>
          <a:bodyPr wrap="square" rtlCol="0">
            <a:spAutoFit/>
          </a:bodyPr>
          <a:lstStyle/>
          <a:p>
            <a:r>
              <a:rPr lang="en-US" sz="2500" i="1" dirty="0" smtClean="0">
                <a:solidFill>
                  <a:srgbClr val="FF0000"/>
                </a:solidFill>
                <a:latin typeface="+mn-lt"/>
                <a:cs typeface="Arial" pitchFamily="34" charset="0"/>
              </a:rPr>
              <a:t>Collective action trap:</a:t>
            </a:r>
          </a:p>
          <a:p>
            <a:r>
              <a:rPr lang="en-US" sz="2500" i="1" dirty="0" smtClean="0">
                <a:solidFill>
                  <a:srgbClr val="FF0000"/>
                </a:solidFill>
                <a:latin typeface="+mn-lt"/>
                <a:cs typeface="Arial" pitchFamily="34" charset="0"/>
              </a:rPr>
              <a:t>Who funds Global Public Goods?</a:t>
            </a:r>
            <a:endParaRPr lang="en-US" sz="2500" i="1" dirty="0">
              <a:solidFill>
                <a:srgbClr val="FF0000"/>
              </a:solidFill>
              <a:latin typeface="+mn-lt"/>
              <a:cs typeface="Arial" pitchFamily="34" charset="0"/>
            </a:endParaRPr>
          </a:p>
        </p:txBody>
      </p:sp>
      <p:sp>
        <p:nvSpPr>
          <p:cNvPr id="12" name="Slide Number Placeholder 11"/>
          <p:cNvSpPr>
            <a:spLocks noGrp="1"/>
          </p:cNvSpPr>
          <p:nvPr>
            <p:ph type="sldNum" sz="quarter" idx="12"/>
          </p:nvPr>
        </p:nvSpPr>
        <p:spPr/>
        <p:txBody>
          <a:bodyPr/>
          <a:lstStyle/>
          <a:p>
            <a:pPr>
              <a:defRPr/>
            </a:pPr>
            <a:fld id="{025B8E6E-82A2-4E56-A6EC-BD481B01C29B}" type="slidenum">
              <a:rPr lang="en-US" smtClean="0"/>
              <a:pPr>
                <a:defRPr/>
              </a:pPr>
              <a:t>38</a:t>
            </a:fld>
            <a:endParaRPr lang="en-US" dirty="0"/>
          </a:p>
        </p:txBody>
      </p:sp>
    </p:spTree>
    <p:extLst>
      <p:ext uri="{BB962C8B-B14F-4D97-AF65-F5344CB8AC3E}">
        <p14:creationId xmlns:p14="http://schemas.microsoft.com/office/powerpoint/2010/main" xmlns="" val="35806662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idx="4294967295"/>
          </p:nvPr>
        </p:nvSpPr>
        <p:spPr>
          <a:xfrm>
            <a:off x="479799" y="233253"/>
            <a:ext cx="9122989" cy="858465"/>
          </a:xfrm>
        </p:spPr>
        <p:txBody>
          <a:bodyPr/>
          <a:lstStyle/>
          <a:p>
            <a:pPr>
              <a:tabLst>
                <a:tab pos="0" algn="l"/>
                <a:tab pos="466527" algn="l"/>
                <a:tab pos="933054" algn="l"/>
                <a:tab pos="1399581" algn="l"/>
                <a:tab pos="1866108" algn="l"/>
                <a:tab pos="2332634" algn="l"/>
                <a:tab pos="2799161" algn="l"/>
                <a:tab pos="3265688" algn="l"/>
                <a:tab pos="3732215" algn="l"/>
                <a:tab pos="4198742" algn="l"/>
                <a:tab pos="4665269" algn="l"/>
                <a:tab pos="5131796" algn="l"/>
                <a:tab pos="5598323" algn="l"/>
                <a:tab pos="6064849" algn="l"/>
                <a:tab pos="6531376" algn="l"/>
                <a:tab pos="6997903" algn="l"/>
                <a:tab pos="7464430" algn="l"/>
                <a:tab pos="7930957" algn="l"/>
                <a:tab pos="8397484" algn="l"/>
                <a:tab pos="8864011" algn="l"/>
                <a:tab pos="9330538" algn="l"/>
              </a:tabLst>
              <a:defRPr/>
            </a:pPr>
            <a:endParaRPr lang="en-US" sz="3300" dirty="0"/>
          </a:p>
        </p:txBody>
      </p:sp>
      <p:sp>
        <p:nvSpPr>
          <p:cNvPr id="8194" name="Text Box 2"/>
          <p:cNvSpPr txBox="1">
            <a:spLocks noChangeArrowheads="1"/>
          </p:cNvSpPr>
          <p:nvPr/>
        </p:nvSpPr>
        <p:spPr bwMode="auto">
          <a:xfrm>
            <a:off x="0" y="6597222"/>
            <a:ext cx="8643190" cy="2607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lvl1pPr>
              <a:tabLst>
                <a:tab pos="760413" algn="l"/>
                <a:tab pos="873125" algn="l"/>
                <a:tab pos="1330325" algn="l"/>
                <a:tab pos="1787525" algn="l"/>
                <a:tab pos="2244725" algn="l"/>
                <a:tab pos="2701925" algn="l"/>
                <a:tab pos="3159125" algn="l"/>
                <a:tab pos="3616325" algn="l"/>
                <a:tab pos="4073525" algn="l"/>
                <a:tab pos="4530725" algn="l"/>
                <a:tab pos="4987925" algn="l"/>
                <a:tab pos="5445125" algn="l"/>
                <a:tab pos="5902325" algn="l"/>
                <a:tab pos="6359525" algn="l"/>
                <a:tab pos="6816725" algn="l"/>
                <a:tab pos="7273925" algn="l"/>
                <a:tab pos="7731125" algn="l"/>
                <a:tab pos="8188325" algn="l"/>
                <a:tab pos="8645525" algn="l"/>
                <a:tab pos="9102725" algn="l"/>
                <a:tab pos="9559925" algn="l"/>
              </a:tabLst>
              <a:defRPr sz="1600">
                <a:solidFill>
                  <a:srgbClr val="000000"/>
                </a:solidFill>
                <a:latin typeface="Arial" charset="0"/>
                <a:ea typeface="ＭＳ Ｐゴシック" charset="0"/>
                <a:cs typeface="ＭＳ Ｐゴシック" charset="0"/>
              </a:defRPr>
            </a:lvl1pPr>
            <a:lvl2pPr marL="760413" indent="-284163">
              <a:tabLst>
                <a:tab pos="760413" algn="l"/>
                <a:tab pos="873125" algn="l"/>
                <a:tab pos="1330325" algn="l"/>
                <a:tab pos="1787525" algn="l"/>
                <a:tab pos="2244725" algn="l"/>
                <a:tab pos="2701925" algn="l"/>
                <a:tab pos="3159125" algn="l"/>
                <a:tab pos="3616325" algn="l"/>
                <a:tab pos="4073525" algn="l"/>
                <a:tab pos="4530725" algn="l"/>
                <a:tab pos="4987925" algn="l"/>
                <a:tab pos="5445125" algn="l"/>
                <a:tab pos="5902325" algn="l"/>
                <a:tab pos="6359525" algn="l"/>
                <a:tab pos="6816725" algn="l"/>
                <a:tab pos="7273925" algn="l"/>
                <a:tab pos="7731125" algn="l"/>
                <a:tab pos="8188325" algn="l"/>
                <a:tab pos="8645525" algn="l"/>
                <a:tab pos="9102725" algn="l"/>
                <a:tab pos="9559925" algn="l"/>
              </a:tabLst>
              <a:defRPr sz="1600">
                <a:solidFill>
                  <a:srgbClr val="000000"/>
                </a:solidFill>
                <a:latin typeface="Arial" charset="0"/>
                <a:ea typeface="ＭＳ Ｐゴシック" charset="0"/>
                <a:cs typeface="ＭＳ Ｐゴシック" charset="0"/>
              </a:defRPr>
            </a:lvl2pPr>
            <a:lvl3pPr>
              <a:tabLst>
                <a:tab pos="760413" algn="l"/>
                <a:tab pos="873125" algn="l"/>
                <a:tab pos="1330325" algn="l"/>
                <a:tab pos="1787525" algn="l"/>
                <a:tab pos="2244725" algn="l"/>
                <a:tab pos="2701925" algn="l"/>
                <a:tab pos="3159125" algn="l"/>
                <a:tab pos="3616325" algn="l"/>
                <a:tab pos="4073525" algn="l"/>
                <a:tab pos="4530725" algn="l"/>
                <a:tab pos="4987925" algn="l"/>
                <a:tab pos="5445125" algn="l"/>
                <a:tab pos="5902325" algn="l"/>
                <a:tab pos="6359525" algn="l"/>
                <a:tab pos="6816725" algn="l"/>
                <a:tab pos="7273925" algn="l"/>
                <a:tab pos="7731125" algn="l"/>
                <a:tab pos="8188325" algn="l"/>
                <a:tab pos="8645525" algn="l"/>
                <a:tab pos="9102725" algn="l"/>
                <a:tab pos="9559925" algn="l"/>
              </a:tabLst>
              <a:defRPr sz="1600">
                <a:solidFill>
                  <a:srgbClr val="000000"/>
                </a:solidFill>
                <a:latin typeface="Arial" charset="0"/>
                <a:ea typeface="ＭＳ Ｐゴシック" charset="0"/>
                <a:cs typeface="ＭＳ Ｐゴシック" charset="0"/>
              </a:defRPr>
            </a:lvl3pPr>
            <a:lvl4pPr>
              <a:tabLst>
                <a:tab pos="760413" algn="l"/>
                <a:tab pos="873125" algn="l"/>
                <a:tab pos="1330325" algn="l"/>
                <a:tab pos="1787525" algn="l"/>
                <a:tab pos="2244725" algn="l"/>
                <a:tab pos="2701925" algn="l"/>
                <a:tab pos="3159125" algn="l"/>
                <a:tab pos="3616325" algn="l"/>
                <a:tab pos="4073525" algn="l"/>
                <a:tab pos="4530725" algn="l"/>
                <a:tab pos="4987925" algn="l"/>
                <a:tab pos="5445125" algn="l"/>
                <a:tab pos="5902325" algn="l"/>
                <a:tab pos="6359525" algn="l"/>
                <a:tab pos="6816725" algn="l"/>
                <a:tab pos="7273925" algn="l"/>
                <a:tab pos="7731125" algn="l"/>
                <a:tab pos="8188325" algn="l"/>
                <a:tab pos="8645525" algn="l"/>
                <a:tab pos="9102725" algn="l"/>
                <a:tab pos="9559925" algn="l"/>
              </a:tabLst>
              <a:defRPr sz="1600">
                <a:solidFill>
                  <a:srgbClr val="000000"/>
                </a:solidFill>
                <a:latin typeface="Arial" charset="0"/>
                <a:ea typeface="ＭＳ Ｐゴシック" charset="0"/>
                <a:cs typeface="ＭＳ Ｐゴシック" charset="0"/>
              </a:defRPr>
            </a:lvl4pPr>
            <a:lvl5pPr>
              <a:tabLst>
                <a:tab pos="760413" algn="l"/>
                <a:tab pos="873125" algn="l"/>
                <a:tab pos="1330325" algn="l"/>
                <a:tab pos="1787525" algn="l"/>
                <a:tab pos="2244725" algn="l"/>
                <a:tab pos="2701925" algn="l"/>
                <a:tab pos="3159125" algn="l"/>
                <a:tab pos="3616325" algn="l"/>
                <a:tab pos="4073525" algn="l"/>
                <a:tab pos="4530725" algn="l"/>
                <a:tab pos="4987925" algn="l"/>
                <a:tab pos="5445125" algn="l"/>
                <a:tab pos="5902325" algn="l"/>
                <a:tab pos="6359525" algn="l"/>
                <a:tab pos="6816725" algn="l"/>
                <a:tab pos="7273925" algn="l"/>
                <a:tab pos="7731125" algn="l"/>
                <a:tab pos="8188325" algn="l"/>
                <a:tab pos="8645525" algn="l"/>
                <a:tab pos="9102725" algn="l"/>
                <a:tab pos="9559925" algn="l"/>
              </a:tabLst>
              <a:defRPr sz="1600">
                <a:solidFill>
                  <a:srgbClr val="000000"/>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760413" algn="l"/>
                <a:tab pos="873125" algn="l"/>
                <a:tab pos="1330325" algn="l"/>
                <a:tab pos="1787525" algn="l"/>
                <a:tab pos="2244725" algn="l"/>
                <a:tab pos="2701925" algn="l"/>
                <a:tab pos="3159125" algn="l"/>
                <a:tab pos="3616325" algn="l"/>
                <a:tab pos="4073525" algn="l"/>
                <a:tab pos="4530725" algn="l"/>
                <a:tab pos="4987925" algn="l"/>
                <a:tab pos="5445125" algn="l"/>
                <a:tab pos="5902325" algn="l"/>
                <a:tab pos="6359525" algn="l"/>
                <a:tab pos="6816725" algn="l"/>
                <a:tab pos="7273925" algn="l"/>
                <a:tab pos="7731125" algn="l"/>
                <a:tab pos="8188325" algn="l"/>
                <a:tab pos="8645525" algn="l"/>
                <a:tab pos="9102725" algn="l"/>
                <a:tab pos="9559925" algn="l"/>
              </a:tabLst>
              <a:defRPr sz="1600">
                <a:solidFill>
                  <a:srgbClr val="000000"/>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760413" algn="l"/>
                <a:tab pos="873125" algn="l"/>
                <a:tab pos="1330325" algn="l"/>
                <a:tab pos="1787525" algn="l"/>
                <a:tab pos="2244725" algn="l"/>
                <a:tab pos="2701925" algn="l"/>
                <a:tab pos="3159125" algn="l"/>
                <a:tab pos="3616325" algn="l"/>
                <a:tab pos="4073525" algn="l"/>
                <a:tab pos="4530725" algn="l"/>
                <a:tab pos="4987925" algn="l"/>
                <a:tab pos="5445125" algn="l"/>
                <a:tab pos="5902325" algn="l"/>
                <a:tab pos="6359525" algn="l"/>
                <a:tab pos="6816725" algn="l"/>
                <a:tab pos="7273925" algn="l"/>
                <a:tab pos="7731125" algn="l"/>
                <a:tab pos="8188325" algn="l"/>
                <a:tab pos="8645525" algn="l"/>
                <a:tab pos="9102725" algn="l"/>
                <a:tab pos="9559925" algn="l"/>
              </a:tabLst>
              <a:defRPr sz="1600">
                <a:solidFill>
                  <a:srgbClr val="000000"/>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760413" algn="l"/>
                <a:tab pos="873125" algn="l"/>
                <a:tab pos="1330325" algn="l"/>
                <a:tab pos="1787525" algn="l"/>
                <a:tab pos="2244725" algn="l"/>
                <a:tab pos="2701925" algn="l"/>
                <a:tab pos="3159125" algn="l"/>
                <a:tab pos="3616325" algn="l"/>
                <a:tab pos="4073525" algn="l"/>
                <a:tab pos="4530725" algn="l"/>
                <a:tab pos="4987925" algn="l"/>
                <a:tab pos="5445125" algn="l"/>
                <a:tab pos="5902325" algn="l"/>
                <a:tab pos="6359525" algn="l"/>
                <a:tab pos="6816725" algn="l"/>
                <a:tab pos="7273925" algn="l"/>
                <a:tab pos="7731125" algn="l"/>
                <a:tab pos="8188325" algn="l"/>
                <a:tab pos="8645525" algn="l"/>
                <a:tab pos="9102725" algn="l"/>
                <a:tab pos="9559925" algn="l"/>
              </a:tabLst>
              <a:defRPr sz="1600">
                <a:solidFill>
                  <a:srgbClr val="000000"/>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760413" algn="l"/>
                <a:tab pos="873125" algn="l"/>
                <a:tab pos="1330325" algn="l"/>
                <a:tab pos="1787525" algn="l"/>
                <a:tab pos="2244725" algn="l"/>
                <a:tab pos="2701925" algn="l"/>
                <a:tab pos="3159125" algn="l"/>
                <a:tab pos="3616325" algn="l"/>
                <a:tab pos="4073525" algn="l"/>
                <a:tab pos="4530725" algn="l"/>
                <a:tab pos="4987925" algn="l"/>
                <a:tab pos="5445125" algn="l"/>
                <a:tab pos="5902325" algn="l"/>
                <a:tab pos="6359525" algn="l"/>
                <a:tab pos="6816725" algn="l"/>
                <a:tab pos="7273925" algn="l"/>
                <a:tab pos="7731125" algn="l"/>
                <a:tab pos="8188325" algn="l"/>
                <a:tab pos="8645525" algn="l"/>
                <a:tab pos="9102725" algn="l"/>
                <a:tab pos="9559925" algn="l"/>
              </a:tabLst>
              <a:defRPr sz="1600">
                <a:solidFill>
                  <a:srgbClr val="000000"/>
                </a:solidFill>
                <a:latin typeface="Arial" charset="0"/>
                <a:ea typeface="ＭＳ Ｐゴシック" charset="0"/>
                <a:cs typeface="ＭＳ Ｐゴシック" charset="0"/>
              </a:defRPr>
            </a:lvl9pPr>
          </a:lstStyle>
          <a:p>
            <a:pPr marL="447675" lvl="1">
              <a:defRPr/>
            </a:pPr>
            <a:r>
              <a:rPr lang="en-US" sz="1400" dirty="0">
                <a:latin typeface="+mn-lt"/>
              </a:rPr>
              <a:t>Source: International Energy </a:t>
            </a:r>
            <a:r>
              <a:rPr lang="en-US" sz="1400" dirty="0" smtClean="0">
                <a:latin typeface="+mn-lt"/>
              </a:rPr>
              <a:t>Statistics. 2011.</a:t>
            </a:r>
            <a:endParaRPr lang="en-US" sz="1400" dirty="0">
              <a:latin typeface="+mn-lt"/>
            </a:endParaRP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308" y="381000"/>
            <a:ext cx="9383306" cy="583234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 name="Slide Number Placeholder 4"/>
          <p:cNvSpPr>
            <a:spLocks noGrp="1"/>
          </p:cNvSpPr>
          <p:nvPr>
            <p:ph type="sldNum" sz="quarter" idx="12"/>
          </p:nvPr>
        </p:nvSpPr>
        <p:spPr/>
        <p:txBody>
          <a:bodyPr/>
          <a:lstStyle/>
          <a:p>
            <a:pPr>
              <a:defRPr/>
            </a:pPr>
            <a:fld id="{191407BC-6AA6-4995-B6C3-527912E7C034}" type="slidenum">
              <a:rPr lang="en-US" smtClean="0"/>
              <a:pPr>
                <a:defRPr/>
              </a:pPr>
              <a:t>39</a:t>
            </a:fld>
            <a:endParaRPr lang="en-US"/>
          </a:p>
        </p:txBody>
      </p:sp>
    </p:spTree>
    <p:extLst>
      <p:ext uri="{BB962C8B-B14F-4D97-AF65-F5344CB8AC3E}">
        <p14:creationId xmlns:p14="http://schemas.microsoft.com/office/powerpoint/2010/main" xmlns="" val="18745409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0142" y="273600"/>
            <a:ext cx="8642509" cy="1143000"/>
          </a:xfrm>
        </p:spPr>
        <p:txBody>
          <a:bodyPr/>
          <a:lstStyle/>
          <a:p>
            <a:pPr algn="l"/>
            <a:r>
              <a:rPr lang="en-US" sz="4000" dirty="0" smtClean="0">
                <a:solidFill>
                  <a:srgbClr val="EA0000"/>
                </a:solidFill>
              </a:rPr>
              <a:t>From Perfection to Fallible Decision-Making Under Radical Uncertainty</a:t>
            </a:r>
            <a:endParaRPr lang="en-US" sz="4000" dirty="0">
              <a:solidFill>
                <a:srgbClr val="EA0000"/>
              </a:solidFill>
            </a:endParaRPr>
          </a:p>
        </p:txBody>
      </p:sp>
      <p:sp>
        <p:nvSpPr>
          <p:cNvPr id="6" name="Text Placeholder 5"/>
          <p:cNvSpPr>
            <a:spLocks noGrp="1"/>
          </p:cNvSpPr>
          <p:nvPr>
            <p:ph type="body" idx="1"/>
          </p:nvPr>
        </p:nvSpPr>
        <p:spPr>
          <a:xfrm>
            <a:off x="480139" y="1692000"/>
            <a:ext cx="4242899" cy="639762"/>
          </a:xfrm>
        </p:spPr>
        <p:txBody>
          <a:bodyPr/>
          <a:lstStyle/>
          <a:p>
            <a:r>
              <a:rPr lang="en-US" dirty="0" smtClean="0"/>
              <a:t>Neoclassical General Equilibrium</a:t>
            </a:r>
            <a:endParaRPr lang="en-US" dirty="0"/>
          </a:p>
        </p:txBody>
      </p:sp>
      <p:sp>
        <p:nvSpPr>
          <p:cNvPr id="7" name="Content Placeholder 6"/>
          <p:cNvSpPr>
            <a:spLocks noGrp="1"/>
          </p:cNvSpPr>
          <p:nvPr>
            <p:ph sz="half" idx="2"/>
          </p:nvPr>
        </p:nvSpPr>
        <p:spPr>
          <a:xfrm>
            <a:off x="480139" y="2297112"/>
            <a:ext cx="4242899" cy="3951288"/>
          </a:xfrm>
        </p:spPr>
        <p:txBody>
          <a:bodyPr/>
          <a:lstStyle/>
          <a:p>
            <a:r>
              <a:rPr lang="en-US" dirty="0" smtClean="0">
                <a:solidFill>
                  <a:srgbClr val="000090"/>
                </a:solidFill>
              </a:rPr>
              <a:t>Perfect information, perfect competition, rational agents</a:t>
            </a:r>
          </a:p>
          <a:p>
            <a:r>
              <a:rPr lang="en-US" dirty="0" smtClean="0">
                <a:solidFill>
                  <a:srgbClr val="000090"/>
                </a:solidFill>
              </a:rPr>
              <a:t>Static “ideal” resource allocation</a:t>
            </a:r>
          </a:p>
          <a:p>
            <a:r>
              <a:rPr lang="en-US" dirty="0" smtClean="0">
                <a:solidFill>
                  <a:srgbClr val="000090"/>
                </a:solidFill>
              </a:rPr>
              <a:t>How, what and for whom?</a:t>
            </a:r>
          </a:p>
          <a:p>
            <a:r>
              <a:rPr lang="en-US" dirty="0" smtClean="0">
                <a:solidFill>
                  <a:srgbClr val="000090"/>
                </a:solidFill>
              </a:rPr>
              <a:t>System reverts to equilibrium</a:t>
            </a:r>
          </a:p>
          <a:p>
            <a:r>
              <a:rPr lang="en-US" dirty="0" smtClean="0">
                <a:solidFill>
                  <a:srgbClr val="000090"/>
                </a:solidFill>
              </a:rPr>
              <a:t>Quantitative “mechanical” models with rational agents</a:t>
            </a:r>
          </a:p>
          <a:p>
            <a:endParaRPr lang="en-US" dirty="0">
              <a:solidFill>
                <a:srgbClr val="000090"/>
              </a:solidFill>
            </a:endParaRPr>
          </a:p>
        </p:txBody>
      </p:sp>
      <p:sp>
        <p:nvSpPr>
          <p:cNvPr id="8" name="Text Placeholder 7"/>
          <p:cNvSpPr>
            <a:spLocks noGrp="1"/>
          </p:cNvSpPr>
          <p:nvPr>
            <p:ph type="body" sz="quarter" idx="3"/>
          </p:nvPr>
        </p:nvSpPr>
        <p:spPr>
          <a:xfrm>
            <a:off x="4725194" y="1692000"/>
            <a:ext cx="4244566" cy="639762"/>
          </a:xfrm>
        </p:spPr>
        <p:txBody>
          <a:bodyPr/>
          <a:lstStyle/>
          <a:p>
            <a:r>
              <a:rPr lang="en-US" dirty="0" smtClean="0"/>
              <a:t>New Economic Thinking of Dynamic Complexity</a:t>
            </a:r>
            <a:endParaRPr lang="en-US" dirty="0"/>
          </a:p>
        </p:txBody>
      </p:sp>
      <p:sp>
        <p:nvSpPr>
          <p:cNvPr id="9" name="Content Placeholder 8"/>
          <p:cNvSpPr>
            <a:spLocks noGrp="1"/>
          </p:cNvSpPr>
          <p:nvPr>
            <p:ph sz="quarter" idx="4"/>
          </p:nvPr>
        </p:nvSpPr>
        <p:spPr>
          <a:xfrm>
            <a:off x="4725194" y="2297112"/>
            <a:ext cx="4724399" cy="3951288"/>
          </a:xfrm>
        </p:spPr>
        <p:txBody>
          <a:bodyPr/>
          <a:lstStyle/>
          <a:p>
            <a:r>
              <a:rPr lang="en-US" dirty="0" smtClean="0">
                <a:solidFill>
                  <a:srgbClr val="008000"/>
                </a:solidFill>
              </a:rPr>
              <a:t>Radical uncertainty </a:t>
            </a:r>
            <a:endParaRPr lang="en-US" dirty="0">
              <a:solidFill>
                <a:srgbClr val="008000"/>
              </a:solidFill>
            </a:endParaRPr>
          </a:p>
          <a:p>
            <a:r>
              <a:rPr lang="en-US" dirty="0" smtClean="0">
                <a:solidFill>
                  <a:srgbClr val="008000"/>
                </a:solidFill>
              </a:rPr>
              <a:t>Soros Theory of Reflexivity</a:t>
            </a:r>
          </a:p>
          <a:p>
            <a:r>
              <a:rPr lang="en-US" dirty="0" smtClean="0">
                <a:solidFill>
                  <a:srgbClr val="008000"/>
                </a:solidFill>
              </a:rPr>
              <a:t>Dynamic unfolding of changing algorithms that also change context</a:t>
            </a:r>
          </a:p>
          <a:p>
            <a:r>
              <a:rPr lang="en-US" dirty="0" smtClean="0">
                <a:solidFill>
                  <a:srgbClr val="008000"/>
                </a:solidFill>
              </a:rPr>
              <a:t>Back towards qualitative, multidisciplinary political economy study involving history, geography, sociology, biology, etc.</a:t>
            </a:r>
          </a:p>
          <a:p>
            <a:r>
              <a:rPr lang="en-US" dirty="0" smtClean="0">
                <a:solidFill>
                  <a:srgbClr val="008000"/>
                </a:solidFill>
              </a:rPr>
              <a:t>Green economics with humanity</a:t>
            </a:r>
            <a:endParaRPr lang="en-US" dirty="0">
              <a:solidFill>
                <a:srgbClr val="008000"/>
              </a:solidFill>
            </a:endParaRPr>
          </a:p>
        </p:txBody>
      </p:sp>
      <p:sp>
        <p:nvSpPr>
          <p:cNvPr id="4" name="Slide Number Placeholder 3"/>
          <p:cNvSpPr>
            <a:spLocks noGrp="1"/>
          </p:cNvSpPr>
          <p:nvPr>
            <p:ph type="sldNum" sz="quarter" idx="12"/>
          </p:nvPr>
        </p:nvSpPr>
        <p:spPr/>
        <p:txBody>
          <a:bodyPr/>
          <a:lstStyle/>
          <a:p>
            <a:pPr>
              <a:defRPr/>
            </a:pPr>
            <a:fld id="{191407BC-6AA6-4995-B6C3-527912E7C034}" type="slidenum">
              <a:rPr lang="en-US" smtClean="0"/>
              <a:pPr>
                <a:defRPr/>
              </a:pPr>
              <a:t>4</a:t>
            </a:fld>
            <a:endParaRPr lang="en-US"/>
          </a:p>
        </p:txBody>
      </p:sp>
    </p:spTree>
    <p:extLst>
      <p:ext uri="{BB962C8B-B14F-4D97-AF65-F5344CB8AC3E}">
        <p14:creationId xmlns:p14="http://schemas.microsoft.com/office/powerpoint/2010/main" xmlns="" val="29308969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78800" y="274638"/>
            <a:ext cx="8970794" cy="1143000"/>
          </a:xfrm>
        </p:spPr>
        <p:txBody>
          <a:bodyPr anchor="t"/>
          <a:lstStyle/>
          <a:p>
            <a:pPr algn="l"/>
            <a:r>
              <a:rPr lang="en-US" sz="3000" dirty="0" smtClean="0">
                <a:solidFill>
                  <a:srgbClr val="EA0000"/>
                </a:solidFill>
                <a:cs typeface="Arial" pitchFamily="34" charset="0"/>
              </a:rPr>
              <a:t>Financial Market Systemic Risks Originate from Interactions Among Domestic and Global Participants </a:t>
            </a:r>
          </a:p>
        </p:txBody>
      </p:sp>
      <p:sp>
        <p:nvSpPr>
          <p:cNvPr id="3" name="Content Placeholder 2"/>
          <p:cNvSpPr>
            <a:spLocks noGrp="1"/>
          </p:cNvSpPr>
          <p:nvPr>
            <p:ph idx="1"/>
          </p:nvPr>
        </p:nvSpPr>
        <p:spPr>
          <a:xfrm>
            <a:off x="478800" y="5181600"/>
            <a:ext cx="8962602" cy="1219200"/>
          </a:xfrm>
        </p:spPr>
        <p:txBody>
          <a:bodyPr/>
          <a:lstStyle/>
          <a:p>
            <a:pPr>
              <a:spcBef>
                <a:spcPts val="0"/>
              </a:spcBef>
              <a:spcAft>
                <a:spcPts val="600"/>
              </a:spcAft>
            </a:pPr>
            <a:r>
              <a:rPr lang="en-US" sz="2400" dirty="0" smtClean="0">
                <a:solidFill>
                  <a:srgbClr val="000090"/>
                </a:solidFill>
                <a:cs typeface="Arial" pitchFamily="34" charset="0"/>
              </a:rPr>
              <a:t>Each Asian economy needs a well-functioning ecosystem of finance to manage the systemic risks. Otherwise, it will face volatile asset bubbles and exaggerated price cycles, funded by hot capital inflows</a:t>
            </a:r>
          </a:p>
        </p:txBody>
      </p:sp>
      <p:pic>
        <p:nvPicPr>
          <p:cNvPr id="5" name="Picture 4" descr="pictures2_Decrease.jpg"/>
          <p:cNvPicPr>
            <a:picLocks noChangeAspect="1"/>
          </p:cNvPicPr>
          <p:nvPr/>
        </p:nvPicPr>
        <p:blipFill>
          <a:blip r:embed="rId2" cstate="print"/>
          <a:stretch>
            <a:fillRect/>
          </a:stretch>
        </p:blipFill>
        <p:spPr>
          <a:xfrm>
            <a:off x="4721370" y="2080260"/>
            <a:ext cx="4881417" cy="2948940"/>
          </a:xfrm>
          <a:prstGeom prst="rect">
            <a:avLst/>
          </a:prstGeom>
        </p:spPr>
      </p:pic>
      <p:pic>
        <p:nvPicPr>
          <p:cNvPr id="4" name="Picture 3" descr="picture1_increase.jpg"/>
          <p:cNvPicPr>
            <a:picLocks noChangeAspect="1"/>
          </p:cNvPicPr>
          <p:nvPr/>
        </p:nvPicPr>
        <p:blipFill>
          <a:blip r:embed="rId3" cstate="print"/>
          <a:stretch>
            <a:fillRect/>
          </a:stretch>
        </p:blipFill>
        <p:spPr>
          <a:xfrm>
            <a:off x="-1" y="2080260"/>
            <a:ext cx="4771385" cy="2940230"/>
          </a:xfrm>
          <a:prstGeom prst="rect">
            <a:avLst/>
          </a:prstGeom>
        </p:spPr>
      </p:pic>
      <p:sp>
        <p:nvSpPr>
          <p:cNvPr id="6" name="TextBox 5"/>
          <p:cNvSpPr txBox="1"/>
          <p:nvPr/>
        </p:nvSpPr>
        <p:spPr>
          <a:xfrm>
            <a:off x="880256" y="1600202"/>
            <a:ext cx="3120906" cy="36933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b="1" dirty="0" smtClean="0">
                <a:cs typeface="Arial" pitchFamily="34" charset="0"/>
              </a:rPr>
              <a:t>Price Upswing</a:t>
            </a:r>
            <a:endParaRPr lang="en-US" b="1" dirty="0">
              <a:cs typeface="Arial" pitchFamily="34" charset="0"/>
            </a:endParaRPr>
          </a:p>
        </p:txBody>
      </p:sp>
      <p:sp>
        <p:nvSpPr>
          <p:cNvPr id="7" name="TextBox 6"/>
          <p:cNvSpPr txBox="1"/>
          <p:nvPr/>
        </p:nvSpPr>
        <p:spPr>
          <a:xfrm>
            <a:off x="5761673" y="1600202"/>
            <a:ext cx="3120906" cy="36933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b="1" dirty="0" smtClean="0">
                <a:cs typeface="Arial" pitchFamily="34" charset="0"/>
              </a:rPr>
              <a:t>Price Downswing</a:t>
            </a:r>
            <a:endParaRPr lang="en-US" b="1" dirty="0">
              <a:cs typeface="Arial" pitchFamily="34" charset="0"/>
            </a:endParaRPr>
          </a:p>
        </p:txBody>
      </p:sp>
      <p:sp>
        <p:nvSpPr>
          <p:cNvPr id="8" name="TextBox 7"/>
          <p:cNvSpPr txBox="1"/>
          <p:nvPr/>
        </p:nvSpPr>
        <p:spPr>
          <a:xfrm>
            <a:off x="160051" y="4953009"/>
            <a:ext cx="3065263" cy="307777"/>
          </a:xfrm>
          <a:prstGeom prst="rect">
            <a:avLst/>
          </a:prstGeom>
          <a:noFill/>
        </p:spPr>
        <p:txBody>
          <a:bodyPr wrap="none" rtlCol="0">
            <a:spAutoFit/>
          </a:bodyPr>
          <a:lstStyle/>
          <a:p>
            <a:r>
              <a:rPr lang="en-US" sz="1400" dirty="0" smtClean="0">
                <a:latin typeface="+mn-lt"/>
              </a:rPr>
              <a:t>Source: UK Financial Services Authority.</a:t>
            </a:r>
            <a:endParaRPr lang="en-US" sz="1400" dirty="0">
              <a:latin typeface="+mn-lt"/>
            </a:endParaRPr>
          </a:p>
        </p:txBody>
      </p:sp>
      <p:sp>
        <p:nvSpPr>
          <p:cNvPr id="9" name="Slide Number Placeholder 8"/>
          <p:cNvSpPr>
            <a:spLocks noGrp="1"/>
          </p:cNvSpPr>
          <p:nvPr>
            <p:ph type="sldNum" sz="quarter" idx="12"/>
          </p:nvPr>
        </p:nvSpPr>
        <p:spPr/>
        <p:txBody>
          <a:bodyPr/>
          <a:lstStyle/>
          <a:p>
            <a:pPr>
              <a:defRPr/>
            </a:pPr>
            <a:fld id="{191407BC-6AA6-4995-B6C3-527912E7C034}" type="slidenum">
              <a:rPr lang="en-US" smtClean="0"/>
              <a:pPr>
                <a:defRPr/>
              </a:pPr>
              <a:t>40</a:t>
            </a:fld>
            <a:endParaRPr lang="en-US"/>
          </a:p>
        </p:txBody>
      </p:sp>
    </p:spTree>
    <p:extLst>
      <p:ext uri="{BB962C8B-B14F-4D97-AF65-F5344CB8AC3E}">
        <p14:creationId xmlns:p14="http://schemas.microsoft.com/office/powerpoint/2010/main" xmlns="" val="14031402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1120325" y="3551238"/>
            <a:ext cx="7282114" cy="262096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0" name="Left Arrow 19"/>
          <p:cNvSpPr/>
          <p:nvPr/>
        </p:nvSpPr>
        <p:spPr>
          <a:xfrm rot="7365808">
            <a:off x="5794357" y="3423823"/>
            <a:ext cx="762000" cy="400116"/>
          </a:xfrm>
          <a:prstGeom prst="lef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itle 1"/>
          <p:cNvSpPr>
            <a:spLocks noGrp="1"/>
          </p:cNvSpPr>
          <p:nvPr>
            <p:ph type="title"/>
          </p:nvPr>
        </p:nvSpPr>
        <p:spPr/>
        <p:txBody>
          <a:bodyPr anchor="t"/>
          <a:lstStyle/>
          <a:p>
            <a:pPr algn="l"/>
            <a:r>
              <a:rPr lang="en-US" sz="4000" dirty="0" smtClean="0">
                <a:solidFill>
                  <a:srgbClr val="EA0000"/>
                </a:solidFill>
                <a:cs typeface="Arial" pitchFamily="34" charset="0"/>
              </a:rPr>
              <a:t>Finance: Engine of Growth or Bubble?</a:t>
            </a:r>
          </a:p>
        </p:txBody>
      </p:sp>
      <p:sp>
        <p:nvSpPr>
          <p:cNvPr id="5" name="TextBox 4"/>
          <p:cNvSpPr txBox="1"/>
          <p:nvPr/>
        </p:nvSpPr>
        <p:spPr>
          <a:xfrm>
            <a:off x="1200349" y="1371600"/>
            <a:ext cx="3120906" cy="40011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2000" b="1" dirty="0">
                <a:cs typeface="Arial" pitchFamily="34" charset="0"/>
              </a:rPr>
              <a:t>Engine of Growth</a:t>
            </a:r>
          </a:p>
        </p:txBody>
      </p:sp>
      <p:sp>
        <p:nvSpPr>
          <p:cNvPr id="6" name="TextBox 5"/>
          <p:cNvSpPr txBox="1"/>
          <p:nvPr/>
        </p:nvSpPr>
        <p:spPr>
          <a:xfrm>
            <a:off x="5281533" y="1371600"/>
            <a:ext cx="3120906" cy="40011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n-US" sz="2000" b="1" dirty="0">
                <a:cs typeface="Arial" pitchFamily="34" charset="0"/>
              </a:rPr>
              <a:t>Engine of Bubble</a:t>
            </a:r>
          </a:p>
        </p:txBody>
      </p:sp>
      <p:sp>
        <p:nvSpPr>
          <p:cNvPr id="7" name="TextBox 6"/>
          <p:cNvSpPr txBox="1"/>
          <p:nvPr/>
        </p:nvSpPr>
        <p:spPr>
          <a:xfrm>
            <a:off x="3551031" y="1752600"/>
            <a:ext cx="2480720" cy="1815882"/>
          </a:xfrm>
          <a:prstGeom prst="rect">
            <a:avLst/>
          </a:prstGeom>
          <a:noFill/>
        </p:spPr>
        <p:txBody>
          <a:bodyPr>
            <a:spAutoFit/>
          </a:bodyPr>
          <a:lstStyle/>
          <a:p>
            <a:pPr algn="ctr" fontAlgn="auto">
              <a:spcBef>
                <a:spcPts val="0"/>
              </a:spcBef>
              <a:spcAft>
                <a:spcPts val="0"/>
              </a:spcAft>
              <a:defRPr/>
            </a:pPr>
            <a:r>
              <a:rPr lang="en-US" sz="2800" b="1" dirty="0">
                <a:solidFill>
                  <a:srgbClr val="FF0000"/>
                </a:solidFill>
                <a:latin typeface="+mn-lt"/>
                <a:cs typeface="Arial" pitchFamily="34" charset="0"/>
              </a:rPr>
              <a:t>Growth </a:t>
            </a:r>
          </a:p>
          <a:p>
            <a:pPr algn="ctr" fontAlgn="auto">
              <a:spcBef>
                <a:spcPts val="0"/>
              </a:spcBef>
              <a:spcAft>
                <a:spcPts val="0"/>
              </a:spcAft>
              <a:defRPr/>
            </a:pPr>
            <a:r>
              <a:rPr lang="en-US" sz="2800" b="1" dirty="0">
                <a:solidFill>
                  <a:srgbClr val="FF0000"/>
                </a:solidFill>
                <a:latin typeface="+mn-lt"/>
                <a:cs typeface="Arial" pitchFamily="34" charset="0"/>
              </a:rPr>
              <a:t>Jobs</a:t>
            </a:r>
            <a:br>
              <a:rPr lang="en-US" sz="2800" b="1" dirty="0">
                <a:solidFill>
                  <a:srgbClr val="FF0000"/>
                </a:solidFill>
                <a:latin typeface="+mn-lt"/>
                <a:cs typeface="Arial" pitchFamily="34" charset="0"/>
              </a:rPr>
            </a:br>
            <a:r>
              <a:rPr lang="en-US" sz="2800" b="1" dirty="0">
                <a:solidFill>
                  <a:srgbClr val="FF0000"/>
                </a:solidFill>
                <a:latin typeface="+mn-lt"/>
                <a:cs typeface="Arial" pitchFamily="34" charset="0"/>
              </a:rPr>
              <a:t>Value</a:t>
            </a:r>
          </a:p>
          <a:p>
            <a:pPr algn="ctr" fontAlgn="auto">
              <a:spcBef>
                <a:spcPts val="0"/>
              </a:spcBef>
              <a:spcAft>
                <a:spcPts val="0"/>
              </a:spcAft>
              <a:defRPr/>
            </a:pPr>
            <a:r>
              <a:rPr lang="en-US" sz="2800" b="1" dirty="0">
                <a:solidFill>
                  <a:srgbClr val="FF0000"/>
                </a:solidFill>
                <a:latin typeface="+mn-lt"/>
                <a:cs typeface="Arial" pitchFamily="34" charset="0"/>
              </a:rPr>
              <a:t>Distribution</a:t>
            </a:r>
          </a:p>
        </p:txBody>
      </p:sp>
      <p:sp>
        <p:nvSpPr>
          <p:cNvPr id="9" name="Up Arrow 8"/>
          <p:cNvSpPr/>
          <p:nvPr/>
        </p:nvSpPr>
        <p:spPr>
          <a:xfrm>
            <a:off x="2320674" y="1905000"/>
            <a:ext cx="1280372" cy="1143000"/>
          </a:xfrm>
          <a:prstGeom prst="upArrow">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0" name="Down Arrow 9"/>
          <p:cNvSpPr/>
          <p:nvPr/>
        </p:nvSpPr>
        <p:spPr>
          <a:xfrm>
            <a:off x="6241812" y="1905000"/>
            <a:ext cx="1277171" cy="1143000"/>
          </a:xfrm>
          <a:prstGeom prst="downArrow">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sp>
        <p:nvSpPr>
          <p:cNvPr id="4107" name="TextBox 7"/>
          <p:cNvSpPr txBox="1">
            <a:spLocks noChangeArrowheads="1"/>
          </p:cNvSpPr>
          <p:nvPr/>
        </p:nvSpPr>
        <p:spPr bwMode="auto">
          <a:xfrm>
            <a:off x="2608684" y="1952634"/>
            <a:ext cx="696024" cy="1323439"/>
          </a:xfrm>
          <a:prstGeom prst="rect">
            <a:avLst/>
          </a:prstGeom>
          <a:noFill/>
          <a:ln w="9525">
            <a:noFill/>
            <a:miter lim="800000"/>
            <a:headEnd/>
            <a:tailEnd/>
          </a:ln>
        </p:spPr>
        <p:txBody>
          <a:bodyPr wrap="none">
            <a:spAutoFit/>
          </a:bodyPr>
          <a:lstStyle/>
          <a:p>
            <a:pPr algn="ctr"/>
            <a:r>
              <a:rPr lang="en-US" sz="8000" dirty="0">
                <a:solidFill>
                  <a:schemeClr val="bg1"/>
                </a:solidFill>
                <a:latin typeface="+mn-lt"/>
              </a:rPr>
              <a:t>+</a:t>
            </a:r>
          </a:p>
        </p:txBody>
      </p:sp>
      <p:sp>
        <p:nvSpPr>
          <p:cNvPr id="4108" name="TextBox 10"/>
          <p:cNvSpPr txBox="1">
            <a:spLocks noChangeArrowheads="1"/>
          </p:cNvSpPr>
          <p:nvPr/>
        </p:nvSpPr>
        <p:spPr bwMode="auto">
          <a:xfrm>
            <a:off x="6630970" y="1851033"/>
            <a:ext cx="498855" cy="1323439"/>
          </a:xfrm>
          <a:prstGeom prst="rect">
            <a:avLst/>
          </a:prstGeom>
          <a:noFill/>
          <a:ln w="9525">
            <a:noFill/>
            <a:miter lim="800000"/>
            <a:headEnd/>
            <a:tailEnd/>
          </a:ln>
        </p:spPr>
        <p:txBody>
          <a:bodyPr wrap="none">
            <a:spAutoFit/>
          </a:bodyPr>
          <a:lstStyle/>
          <a:p>
            <a:pPr algn="ctr"/>
            <a:r>
              <a:rPr lang="en-US" sz="8000" dirty="0">
                <a:solidFill>
                  <a:schemeClr val="bg1"/>
                </a:solidFill>
                <a:latin typeface="+mn-lt"/>
              </a:rPr>
              <a:t>-</a:t>
            </a:r>
          </a:p>
        </p:txBody>
      </p:sp>
      <p:sp>
        <p:nvSpPr>
          <p:cNvPr id="13" name="Oval 12"/>
          <p:cNvSpPr/>
          <p:nvPr/>
        </p:nvSpPr>
        <p:spPr>
          <a:xfrm>
            <a:off x="2458045" y="3657600"/>
            <a:ext cx="4606674" cy="6858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extBox 11"/>
          <p:cNvSpPr txBox="1"/>
          <p:nvPr/>
        </p:nvSpPr>
        <p:spPr>
          <a:xfrm>
            <a:off x="2760801" y="3701845"/>
            <a:ext cx="4001162" cy="523220"/>
          </a:xfrm>
          <a:prstGeom prst="rect">
            <a:avLst/>
          </a:prstGeom>
          <a:noFill/>
        </p:spPr>
        <p:txBody>
          <a:bodyPr wrap="square">
            <a:spAutoFit/>
          </a:bodyPr>
          <a:lstStyle/>
          <a:p>
            <a:pPr algn="ctr" fontAlgn="auto">
              <a:spcBef>
                <a:spcPts val="0"/>
              </a:spcBef>
              <a:spcAft>
                <a:spcPts val="0"/>
              </a:spcAft>
              <a:defRPr/>
            </a:pPr>
            <a:r>
              <a:rPr lang="en-US" sz="2800" b="1" dirty="0" smtClean="0">
                <a:solidFill>
                  <a:schemeClr val="tx1">
                    <a:lumMod val="95000"/>
                    <a:lumOff val="5000"/>
                  </a:schemeClr>
                </a:solidFill>
                <a:latin typeface="+mn-lt"/>
                <a:cs typeface="Arial" pitchFamily="34" charset="0"/>
              </a:rPr>
              <a:t>Finance Ecosystem</a:t>
            </a:r>
            <a:endParaRPr lang="en-US" sz="2800" b="1" dirty="0">
              <a:solidFill>
                <a:schemeClr val="tx1">
                  <a:lumMod val="95000"/>
                  <a:lumOff val="5000"/>
                </a:schemeClr>
              </a:solidFill>
              <a:latin typeface="+mn-lt"/>
              <a:cs typeface="Arial" pitchFamily="34" charset="0"/>
            </a:endParaRPr>
          </a:p>
        </p:txBody>
      </p:sp>
      <p:sp>
        <p:nvSpPr>
          <p:cNvPr id="19" name="Left Arrow 18"/>
          <p:cNvSpPr/>
          <p:nvPr/>
        </p:nvSpPr>
        <p:spPr>
          <a:xfrm rot="3848166">
            <a:off x="2907711" y="3271635"/>
            <a:ext cx="602012" cy="422263"/>
          </a:xfrm>
          <a:prstGeom prst="lef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8" name="Group 37"/>
          <p:cNvGrpSpPr/>
          <p:nvPr/>
        </p:nvGrpSpPr>
        <p:grpSpPr>
          <a:xfrm>
            <a:off x="2320674" y="4572009"/>
            <a:ext cx="5681650" cy="1200329"/>
            <a:chOff x="1981200" y="3666530"/>
            <a:chExt cx="5562600" cy="1200329"/>
          </a:xfrm>
        </p:grpSpPr>
        <p:sp>
          <p:nvSpPr>
            <p:cNvPr id="4110" name="TextBox 16"/>
            <p:cNvSpPr txBox="1">
              <a:spLocks noChangeArrowheads="1"/>
            </p:cNvSpPr>
            <p:nvPr/>
          </p:nvSpPr>
          <p:spPr bwMode="auto">
            <a:xfrm>
              <a:off x="1981200" y="3666530"/>
              <a:ext cx="2590800" cy="1200329"/>
            </a:xfrm>
            <a:prstGeom prst="rect">
              <a:avLst/>
            </a:prstGeom>
            <a:noFill/>
            <a:ln w="9525">
              <a:noFill/>
              <a:miter lim="800000"/>
              <a:headEnd/>
              <a:tailEnd/>
            </a:ln>
          </p:spPr>
          <p:txBody>
            <a:bodyPr wrap="square">
              <a:spAutoFit/>
            </a:bodyPr>
            <a:lstStyle/>
            <a:p>
              <a:pPr>
                <a:buFont typeface="Wingdings" pitchFamily="2" charset="2"/>
                <a:buChar char="§"/>
              </a:pPr>
              <a:r>
                <a:rPr lang="en-US" sz="2400" dirty="0">
                  <a:solidFill>
                    <a:schemeClr val="bg1"/>
                  </a:solidFill>
                  <a:latin typeface="+mn-lt"/>
                  <a:cs typeface="Arial" pitchFamily="34" charset="0"/>
                </a:rPr>
                <a:t> </a:t>
              </a:r>
              <a:r>
                <a:rPr lang="en-US" sz="2400" dirty="0" smtClean="0">
                  <a:solidFill>
                    <a:schemeClr val="bg1"/>
                  </a:solidFill>
                  <a:latin typeface="+mn-lt"/>
                  <a:cs typeface="Arial" pitchFamily="34" charset="0"/>
                </a:rPr>
                <a:t>Money &amp; Macro</a:t>
              </a:r>
              <a:endParaRPr lang="en-US" sz="2400" dirty="0">
                <a:solidFill>
                  <a:schemeClr val="bg1"/>
                </a:solidFill>
                <a:latin typeface="+mn-lt"/>
                <a:cs typeface="Arial" pitchFamily="34" charset="0"/>
              </a:endParaRPr>
            </a:p>
            <a:p>
              <a:pPr>
                <a:buFont typeface="Wingdings" pitchFamily="2" charset="2"/>
                <a:buChar char="§"/>
              </a:pPr>
              <a:r>
                <a:rPr lang="en-US" sz="2400" dirty="0">
                  <a:solidFill>
                    <a:schemeClr val="bg1"/>
                  </a:solidFill>
                  <a:latin typeface="+mn-lt"/>
                  <a:cs typeface="Arial" pitchFamily="34" charset="0"/>
                </a:rPr>
                <a:t> </a:t>
              </a:r>
              <a:r>
                <a:rPr lang="en-US" sz="2400" dirty="0" smtClean="0">
                  <a:solidFill>
                    <a:schemeClr val="bg1"/>
                  </a:solidFill>
                  <a:latin typeface="+mn-lt"/>
                  <a:cs typeface="Arial" pitchFamily="34" charset="0"/>
                </a:rPr>
                <a:t>Regulation</a:t>
              </a:r>
              <a:endParaRPr lang="en-US" sz="2400" dirty="0">
                <a:solidFill>
                  <a:schemeClr val="bg1"/>
                </a:solidFill>
                <a:latin typeface="+mn-lt"/>
                <a:cs typeface="Arial" pitchFamily="34" charset="0"/>
              </a:endParaRPr>
            </a:p>
            <a:p>
              <a:pPr>
                <a:buFont typeface="Wingdings" pitchFamily="2" charset="2"/>
                <a:buChar char="§"/>
              </a:pPr>
              <a:r>
                <a:rPr lang="en-US" sz="2400" dirty="0">
                  <a:solidFill>
                    <a:schemeClr val="bg1"/>
                  </a:solidFill>
                  <a:latin typeface="+mn-lt"/>
                  <a:cs typeface="Arial" pitchFamily="34" charset="0"/>
                </a:rPr>
                <a:t> </a:t>
              </a:r>
              <a:r>
                <a:rPr lang="en-US" sz="2400" dirty="0" smtClean="0">
                  <a:solidFill>
                    <a:schemeClr val="bg1"/>
                  </a:solidFill>
                  <a:latin typeface="+mn-lt"/>
                  <a:cs typeface="Arial" pitchFamily="34" charset="0"/>
                </a:rPr>
                <a:t>External</a:t>
              </a:r>
              <a:endParaRPr lang="en-US" sz="2400" dirty="0">
                <a:solidFill>
                  <a:schemeClr val="bg1"/>
                </a:solidFill>
                <a:latin typeface="+mn-lt"/>
                <a:cs typeface="Arial" pitchFamily="34" charset="0"/>
              </a:endParaRPr>
            </a:p>
          </p:txBody>
        </p:sp>
        <p:sp>
          <p:nvSpPr>
            <p:cNvPr id="18" name="Rectangle 17"/>
            <p:cNvSpPr/>
            <p:nvPr/>
          </p:nvSpPr>
          <p:spPr>
            <a:xfrm>
              <a:off x="4648201" y="3742730"/>
              <a:ext cx="2895599" cy="830997"/>
            </a:xfrm>
            <a:prstGeom prst="rect">
              <a:avLst/>
            </a:prstGeom>
          </p:spPr>
          <p:txBody>
            <a:bodyPr wrap="square">
              <a:spAutoFit/>
            </a:bodyPr>
            <a:lstStyle/>
            <a:p>
              <a:pPr>
                <a:buFont typeface="Wingdings" pitchFamily="2" charset="2"/>
                <a:buChar char="§"/>
              </a:pPr>
              <a:r>
                <a:rPr lang="en-US" sz="2400" dirty="0" smtClean="0">
                  <a:solidFill>
                    <a:schemeClr val="bg1"/>
                  </a:solidFill>
                  <a:latin typeface="+mn-lt"/>
                  <a:cs typeface="Arial" pitchFamily="34" charset="0"/>
                </a:rPr>
                <a:t> Financial Structure</a:t>
              </a:r>
            </a:p>
            <a:p>
              <a:pPr>
                <a:buFont typeface="Wingdings" pitchFamily="2" charset="2"/>
                <a:buChar char="§"/>
              </a:pPr>
              <a:r>
                <a:rPr lang="en-US" sz="2400" dirty="0" smtClean="0">
                  <a:solidFill>
                    <a:schemeClr val="bg1"/>
                  </a:solidFill>
                  <a:latin typeface="+mn-lt"/>
                  <a:cs typeface="Arial" pitchFamily="34" charset="0"/>
                </a:rPr>
                <a:t> Others</a:t>
              </a:r>
              <a:endParaRPr lang="en-US" sz="2400" dirty="0">
                <a:solidFill>
                  <a:schemeClr val="bg1"/>
                </a:solidFill>
                <a:latin typeface="+mn-lt"/>
                <a:cs typeface="Arial" pitchFamily="34" charset="0"/>
              </a:endParaRPr>
            </a:p>
          </p:txBody>
        </p:sp>
      </p:grpSp>
      <p:sp>
        <p:nvSpPr>
          <p:cNvPr id="26" name="Slide Number Placeholder 25"/>
          <p:cNvSpPr>
            <a:spLocks noGrp="1"/>
          </p:cNvSpPr>
          <p:nvPr>
            <p:ph type="sldNum" sz="quarter" idx="12"/>
          </p:nvPr>
        </p:nvSpPr>
        <p:spPr/>
        <p:txBody>
          <a:bodyPr/>
          <a:lstStyle/>
          <a:p>
            <a:pPr>
              <a:defRPr/>
            </a:pPr>
            <a:fld id="{191407BC-6AA6-4995-B6C3-527912E7C034}" type="slidenum">
              <a:rPr lang="en-US" smtClean="0"/>
              <a:pPr>
                <a:defRPr/>
              </a:pPr>
              <a:t>41</a:t>
            </a:fld>
            <a:endParaRPr lang="en-US"/>
          </a:p>
        </p:txBody>
      </p:sp>
    </p:spTree>
    <p:extLst>
      <p:ext uri="{BB962C8B-B14F-4D97-AF65-F5344CB8AC3E}">
        <p14:creationId xmlns:p14="http://schemas.microsoft.com/office/powerpoint/2010/main" xmlns="" val="1019863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8800" y="274638"/>
            <a:ext cx="8642509" cy="1143000"/>
          </a:xfrm>
        </p:spPr>
        <p:txBody>
          <a:bodyPr anchor="t"/>
          <a:lstStyle/>
          <a:p>
            <a:pPr algn="l"/>
            <a:r>
              <a:rPr lang="en-US" altLang="zh-CN" sz="4000" dirty="0" smtClean="0">
                <a:solidFill>
                  <a:srgbClr val="EA0000"/>
                </a:solidFill>
                <a:cs typeface="Arial" pitchFamily="34" charset="0"/>
              </a:rPr>
              <a:t>Sustainable Relations</a:t>
            </a:r>
            <a:endParaRPr lang="zh-CN" altLang="en-US" sz="4000" dirty="0">
              <a:solidFill>
                <a:srgbClr val="EA0000"/>
              </a:solidFill>
              <a:cs typeface="Arial" pitchFamily="34" charset="0"/>
            </a:endParaRPr>
          </a:p>
        </p:txBody>
      </p:sp>
      <p:sp>
        <p:nvSpPr>
          <p:cNvPr id="3" name="内容占位符 2"/>
          <p:cNvSpPr>
            <a:spLocks noGrp="1"/>
          </p:cNvSpPr>
          <p:nvPr>
            <p:ph idx="1"/>
          </p:nvPr>
        </p:nvSpPr>
        <p:spPr>
          <a:xfrm>
            <a:off x="480144" y="1267200"/>
            <a:ext cx="8642509" cy="5057400"/>
          </a:xfrm>
        </p:spPr>
        <p:txBody>
          <a:bodyPr/>
          <a:lstStyle/>
          <a:p>
            <a:r>
              <a:rPr lang="en-US" altLang="zh-CN" sz="2700" dirty="0" smtClean="0">
                <a:solidFill>
                  <a:srgbClr val="000090"/>
                </a:solidFill>
                <a:cs typeface="Arial" pitchFamily="34" charset="0"/>
              </a:rPr>
              <a:t>Current international economic relations are unsustainable because of national and global Collective Action Traps (note failed negotiations)</a:t>
            </a:r>
            <a:endParaRPr lang="en-US" altLang="zh-CN" sz="2700" dirty="0">
              <a:solidFill>
                <a:srgbClr val="000090"/>
              </a:solidFill>
              <a:cs typeface="Arial" pitchFamily="34" charset="0"/>
            </a:endParaRPr>
          </a:p>
          <a:p>
            <a:r>
              <a:rPr lang="en-US" altLang="zh-CN" sz="2700" dirty="0">
                <a:solidFill>
                  <a:srgbClr val="000090"/>
                </a:solidFill>
                <a:cs typeface="Arial" pitchFamily="34" charset="0"/>
              </a:rPr>
              <a:t>Competition </a:t>
            </a:r>
            <a:r>
              <a:rPr lang="en-US" altLang="zh-CN" sz="2700" dirty="0" smtClean="0">
                <a:solidFill>
                  <a:srgbClr val="000090"/>
                </a:solidFill>
                <a:cs typeface="Arial" pitchFamily="34" charset="0"/>
              </a:rPr>
              <a:t>needs </a:t>
            </a:r>
            <a:r>
              <a:rPr lang="en-US" altLang="zh-CN" sz="2700" dirty="0">
                <a:solidFill>
                  <a:srgbClr val="000090"/>
                </a:solidFill>
                <a:cs typeface="Arial" pitchFamily="34" charset="0"/>
              </a:rPr>
              <a:t>to be a </a:t>
            </a:r>
            <a:r>
              <a:rPr lang="en-US" altLang="zh-CN" sz="2700" dirty="0" smtClean="0">
                <a:solidFill>
                  <a:srgbClr val="000090"/>
                </a:solidFill>
                <a:cs typeface="Arial" pitchFamily="34" charset="0"/>
              </a:rPr>
              <a:t>“race </a:t>
            </a:r>
            <a:r>
              <a:rPr lang="en-US" altLang="zh-CN" sz="2700" dirty="0">
                <a:solidFill>
                  <a:srgbClr val="000090"/>
                </a:solidFill>
                <a:cs typeface="Arial" pitchFamily="34" charset="0"/>
              </a:rPr>
              <a:t>to the </a:t>
            </a:r>
            <a:r>
              <a:rPr lang="en-US" altLang="zh-CN" sz="2700" dirty="0" smtClean="0">
                <a:solidFill>
                  <a:srgbClr val="000090"/>
                </a:solidFill>
                <a:cs typeface="Arial" pitchFamily="34" charset="0"/>
              </a:rPr>
              <a:t>top” for environmental sustainability, social equity, and globally beneficial outcomes</a:t>
            </a:r>
          </a:p>
          <a:p>
            <a:r>
              <a:rPr lang="en-US" altLang="zh-CN" sz="2700" dirty="0" smtClean="0">
                <a:solidFill>
                  <a:srgbClr val="000090"/>
                </a:solidFill>
                <a:cs typeface="Arial" pitchFamily="34" charset="0"/>
              </a:rPr>
              <a:t>How do you avoid the “clash”?</a:t>
            </a:r>
          </a:p>
          <a:p>
            <a:pPr marL="627063" lvl="2" indent="-246063">
              <a:buFont typeface="Calibri" pitchFamily="34" charset="0"/>
              <a:buChar char="–"/>
            </a:pPr>
            <a:r>
              <a:rPr lang="en-US" altLang="zh-CN" sz="2700" dirty="0" smtClean="0">
                <a:solidFill>
                  <a:srgbClr val="000090"/>
                </a:solidFill>
                <a:cs typeface="Arial" pitchFamily="34" charset="0"/>
              </a:rPr>
              <a:t>By definition, sustainability is a supranational objective</a:t>
            </a:r>
          </a:p>
          <a:p>
            <a:pPr marL="627063" lvl="2" indent="-246063">
              <a:buFont typeface="Calibri" pitchFamily="34" charset="0"/>
              <a:buChar char="–"/>
            </a:pPr>
            <a:r>
              <a:rPr lang="en-US" altLang="zh-CN" sz="2700" dirty="0" smtClean="0">
                <a:solidFill>
                  <a:srgbClr val="000090"/>
                </a:solidFill>
                <a:cs typeface="Arial" pitchFamily="34" charset="0"/>
              </a:rPr>
              <a:t>In PPP, put </a:t>
            </a:r>
            <a:r>
              <a:rPr lang="en-US" altLang="zh-CN" sz="2700" dirty="0" smtClean="0">
                <a:solidFill>
                  <a:srgbClr val="FF0000"/>
                </a:solidFill>
                <a:cs typeface="Arial" pitchFamily="34" charset="0"/>
              </a:rPr>
              <a:t>People and Planet before Profits </a:t>
            </a:r>
            <a:r>
              <a:rPr lang="en-US" altLang="zh-CN" sz="2700" dirty="0" smtClean="0">
                <a:solidFill>
                  <a:srgbClr val="000090"/>
                </a:solidFill>
                <a:cs typeface="Arial" pitchFamily="34" charset="0"/>
              </a:rPr>
              <a:t>– Profits will come when there is Equality and Environment is Sustainable</a:t>
            </a:r>
            <a:endParaRPr lang="zh-CN" altLang="en-US" sz="2700" dirty="0">
              <a:solidFill>
                <a:srgbClr val="000090"/>
              </a:solidFill>
              <a:cs typeface="Arial" pitchFamily="34" charset="0"/>
            </a:endParaRPr>
          </a:p>
        </p:txBody>
      </p:sp>
      <p:sp>
        <p:nvSpPr>
          <p:cNvPr id="4" name="灯片编号占位符 3"/>
          <p:cNvSpPr>
            <a:spLocks noGrp="1"/>
          </p:cNvSpPr>
          <p:nvPr>
            <p:ph type="sldNum" sz="quarter" idx="12"/>
          </p:nvPr>
        </p:nvSpPr>
        <p:spPr/>
        <p:txBody>
          <a:bodyPr/>
          <a:lstStyle/>
          <a:p>
            <a:pPr>
              <a:defRPr/>
            </a:pPr>
            <a:fld id="{191407BC-6AA6-4995-B6C3-527912E7C034}" type="slidenum">
              <a:rPr lang="en-US" smtClean="0"/>
              <a:pPr>
                <a:defRPr/>
              </a:pPr>
              <a:t>42</a:t>
            </a:fld>
            <a:endParaRPr lang="en-US"/>
          </a:p>
        </p:txBody>
      </p:sp>
    </p:spTree>
    <p:extLst>
      <p:ext uri="{BB962C8B-B14F-4D97-AF65-F5344CB8AC3E}">
        <p14:creationId xmlns:p14="http://schemas.microsoft.com/office/powerpoint/2010/main" xmlns="" val="39022361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0" y="274638"/>
            <a:ext cx="8642509" cy="1143000"/>
          </a:xfrm>
        </p:spPr>
        <p:txBody>
          <a:bodyPr anchor="t"/>
          <a:lstStyle/>
          <a:p>
            <a:pPr algn="l"/>
            <a:r>
              <a:rPr lang="en-US" altLang="zh-CN" sz="4000" dirty="0" smtClean="0">
                <a:solidFill>
                  <a:srgbClr val="EA0000"/>
                </a:solidFill>
                <a:cs typeface="Arial" pitchFamily="34" charset="0"/>
              </a:rPr>
              <a:t>How to Deal with Systems Reform?</a:t>
            </a:r>
            <a:r>
              <a:rPr lang="en-US" altLang="zh-CN" sz="3600" dirty="0" smtClean="0">
                <a:solidFill>
                  <a:srgbClr val="EA0000"/>
                </a:solidFill>
                <a:cs typeface="Arial" pitchFamily="34" charset="0"/>
              </a:rPr>
              <a:t/>
            </a:r>
            <a:br>
              <a:rPr lang="en-US" altLang="zh-CN" sz="3600" dirty="0" smtClean="0">
                <a:solidFill>
                  <a:srgbClr val="EA0000"/>
                </a:solidFill>
                <a:cs typeface="Arial" pitchFamily="34" charset="0"/>
              </a:rPr>
            </a:br>
            <a:r>
              <a:rPr lang="en-US" altLang="zh-CN" sz="2400" dirty="0" smtClean="0">
                <a:solidFill>
                  <a:srgbClr val="EA0000"/>
                </a:solidFill>
                <a:cs typeface="Arial" pitchFamily="34" charset="0"/>
              </a:rPr>
              <a:t>– </a:t>
            </a:r>
            <a:r>
              <a:rPr lang="en-US" altLang="zh-CN" sz="2400" dirty="0" err="1" smtClean="0">
                <a:solidFill>
                  <a:srgbClr val="EA0000"/>
                </a:solidFill>
                <a:cs typeface="Arial" pitchFamily="34" charset="0"/>
              </a:rPr>
              <a:t>Donella</a:t>
            </a:r>
            <a:r>
              <a:rPr lang="en-US" altLang="zh-CN" sz="2400" dirty="0" smtClean="0">
                <a:solidFill>
                  <a:srgbClr val="EA0000"/>
                </a:solidFill>
                <a:cs typeface="Arial" pitchFamily="34" charset="0"/>
              </a:rPr>
              <a:t> Meadows, Thinking in Systems, Primer (2008</a:t>
            </a:r>
            <a:r>
              <a:rPr lang="en-US" sz="2400" dirty="0" smtClean="0">
                <a:solidFill>
                  <a:srgbClr val="EA0000"/>
                </a:solidFill>
                <a:cs typeface="Arial" pitchFamily="34" charset="0"/>
              </a:rPr>
              <a:t>)</a:t>
            </a:r>
            <a:r>
              <a:rPr lang="en-US" sz="3600" dirty="0" smtClean="0">
                <a:solidFill>
                  <a:srgbClr val="EA0000"/>
                </a:solidFill>
                <a:cs typeface="Arial" pitchFamily="34" charset="0"/>
              </a:rPr>
              <a:t/>
            </a:r>
            <a:br>
              <a:rPr lang="en-US" sz="3600" dirty="0" smtClean="0">
                <a:solidFill>
                  <a:srgbClr val="EA0000"/>
                </a:solidFill>
                <a:cs typeface="Arial" pitchFamily="34" charset="0"/>
              </a:rPr>
            </a:br>
            <a:endParaRPr lang="en-US" sz="2400" dirty="0">
              <a:solidFill>
                <a:srgbClr val="EA0000"/>
              </a:solidFill>
              <a:cs typeface="Arial" pitchFamily="34" charset="0"/>
            </a:endParaRPr>
          </a:p>
        </p:txBody>
      </p:sp>
      <p:sp>
        <p:nvSpPr>
          <p:cNvPr id="3" name="Content Placeholder 2"/>
          <p:cNvSpPr>
            <a:spLocks noGrp="1"/>
          </p:cNvSpPr>
          <p:nvPr>
            <p:ph idx="1"/>
          </p:nvPr>
        </p:nvSpPr>
        <p:spPr>
          <a:xfrm>
            <a:off x="478800" y="1602005"/>
            <a:ext cx="8642509" cy="4525963"/>
          </a:xfrm>
        </p:spPr>
        <p:txBody>
          <a:bodyPr/>
          <a:lstStyle/>
          <a:p>
            <a:r>
              <a:rPr lang="en-US" sz="2600" dirty="0">
                <a:solidFill>
                  <a:srgbClr val="000090"/>
                </a:solidFill>
                <a:cs typeface="Arial" pitchFamily="34" charset="0"/>
              </a:rPr>
              <a:t>A system is more than the sum of its parts. It exhibits adaptive, dynamic, goal-seeking, self-preserving, and sometimes evolutionary </a:t>
            </a:r>
            <a:r>
              <a:rPr lang="en-US" sz="2600" dirty="0" smtClean="0">
                <a:solidFill>
                  <a:srgbClr val="000090"/>
                </a:solidFill>
                <a:cs typeface="Arial" pitchFamily="34" charset="0"/>
              </a:rPr>
              <a:t>behavior</a:t>
            </a:r>
          </a:p>
          <a:p>
            <a:r>
              <a:rPr lang="en-US" sz="2600" dirty="0">
                <a:solidFill>
                  <a:srgbClr val="000090"/>
                </a:solidFill>
                <a:cs typeface="Arial" pitchFamily="34" charset="0"/>
              </a:rPr>
              <a:t>No physical entity can grow forever. If company managers, city governments,</a:t>
            </a:r>
            <a:r>
              <a:rPr lang="en-US" sz="2600" dirty="0" smtClean="0">
                <a:solidFill>
                  <a:srgbClr val="000090"/>
                </a:solidFill>
                <a:cs typeface="Arial" pitchFamily="34" charset="0"/>
              </a:rPr>
              <a:t> and the </a:t>
            </a:r>
            <a:r>
              <a:rPr lang="en-US" sz="2600" dirty="0">
                <a:solidFill>
                  <a:srgbClr val="000090"/>
                </a:solidFill>
                <a:cs typeface="Arial" pitchFamily="34" charset="0"/>
              </a:rPr>
              <a:t>human population do not choose and enforce their own limits to keep growth within the capacity of the supporting environment, then the </a:t>
            </a:r>
            <a:r>
              <a:rPr lang="en-US" sz="2600" dirty="0">
                <a:solidFill>
                  <a:srgbClr val="EA0000"/>
                </a:solidFill>
                <a:cs typeface="Arial" pitchFamily="34" charset="0"/>
              </a:rPr>
              <a:t>environment will choose and enforce </a:t>
            </a:r>
            <a:r>
              <a:rPr lang="en-US" sz="2600" dirty="0" smtClean="0">
                <a:solidFill>
                  <a:srgbClr val="EA0000"/>
                </a:solidFill>
                <a:cs typeface="Arial" pitchFamily="34" charset="0"/>
              </a:rPr>
              <a:t>limits</a:t>
            </a:r>
            <a:endParaRPr lang="en-US" sz="2600" dirty="0">
              <a:solidFill>
                <a:srgbClr val="EA0000"/>
              </a:solidFill>
              <a:cs typeface="Arial" pitchFamily="34" charset="0"/>
            </a:endParaRPr>
          </a:p>
          <a:p>
            <a:r>
              <a:rPr lang="en-US" sz="2600" dirty="0">
                <a:solidFill>
                  <a:srgbClr val="000090"/>
                </a:solidFill>
                <a:cs typeface="Arial" pitchFamily="34" charset="0"/>
              </a:rPr>
              <a:t>The trap called the </a:t>
            </a:r>
            <a:r>
              <a:rPr lang="en-US" sz="2600" dirty="0">
                <a:solidFill>
                  <a:srgbClr val="EA0000"/>
                </a:solidFill>
                <a:cs typeface="Arial" pitchFamily="34" charset="0"/>
              </a:rPr>
              <a:t>tragedy of the commons </a:t>
            </a:r>
            <a:r>
              <a:rPr lang="en-US" sz="2600" dirty="0">
                <a:solidFill>
                  <a:srgbClr val="000090"/>
                </a:solidFill>
                <a:cs typeface="Arial" pitchFamily="34" charset="0"/>
              </a:rPr>
              <a:t>comes about when there is escalation, or just simple growth, in a commonly shared,</a:t>
            </a:r>
            <a:r>
              <a:rPr lang="en-US" sz="2600" dirty="0" smtClean="0">
                <a:solidFill>
                  <a:srgbClr val="000090"/>
                </a:solidFill>
                <a:cs typeface="Arial" pitchFamily="34" charset="0"/>
              </a:rPr>
              <a:t> erodible environment</a:t>
            </a:r>
            <a:endParaRPr lang="en-US" sz="2600" dirty="0">
              <a:cs typeface="Arial" pitchFamily="34" charset="0"/>
            </a:endParaRPr>
          </a:p>
        </p:txBody>
      </p:sp>
      <p:sp>
        <p:nvSpPr>
          <p:cNvPr id="4" name="Slide Number Placeholder 3"/>
          <p:cNvSpPr>
            <a:spLocks noGrp="1"/>
          </p:cNvSpPr>
          <p:nvPr>
            <p:ph type="sldNum" sz="quarter" idx="12"/>
          </p:nvPr>
        </p:nvSpPr>
        <p:spPr/>
        <p:txBody>
          <a:bodyPr/>
          <a:lstStyle/>
          <a:p>
            <a:pPr>
              <a:defRPr/>
            </a:pPr>
            <a:fld id="{191407BC-6AA6-4995-B6C3-527912E7C034}" type="slidenum">
              <a:rPr lang="en-US" smtClean="0"/>
              <a:pPr>
                <a:defRPr/>
              </a:pPr>
              <a:t>43</a:t>
            </a:fld>
            <a:endParaRPr lang="en-US"/>
          </a:p>
        </p:txBody>
      </p:sp>
    </p:spTree>
    <p:extLst>
      <p:ext uri="{BB962C8B-B14F-4D97-AF65-F5344CB8AC3E}">
        <p14:creationId xmlns:p14="http://schemas.microsoft.com/office/powerpoint/2010/main" xmlns="" val="16250826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62174" y="1295400"/>
            <a:ext cx="9078440" cy="5486400"/>
          </a:xfrm>
          <a:prstGeom prst="rect">
            <a:avLst/>
          </a:prstGeom>
          <a:noFill/>
          <a:ln w="9525">
            <a:noFill/>
            <a:miter lim="800000"/>
            <a:headEnd/>
            <a:tailEnd/>
          </a:ln>
        </p:spPr>
      </p:pic>
      <p:sp>
        <p:nvSpPr>
          <p:cNvPr id="5" name="Title 4"/>
          <p:cNvSpPr>
            <a:spLocks noGrp="1"/>
          </p:cNvSpPr>
          <p:nvPr>
            <p:ph type="title"/>
          </p:nvPr>
        </p:nvSpPr>
        <p:spPr>
          <a:xfrm>
            <a:off x="478800" y="273600"/>
            <a:ext cx="8642509" cy="1143000"/>
          </a:xfrm>
        </p:spPr>
        <p:txBody>
          <a:bodyPr/>
          <a:lstStyle/>
          <a:p>
            <a:pPr algn="l"/>
            <a:r>
              <a:rPr lang="en-US" sz="4000" dirty="0" smtClean="0">
                <a:solidFill>
                  <a:srgbClr val="EA0000"/>
                </a:solidFill>
              </a:rPr>
              <a:t>Ecological Systems Go through Adaptive Cycles of Growth and Renewal</a:t>
            </a:r>
            <a:endParaRPr lang="en-US" sz="4000" dirty="0">
              <a:solidFill>
                <a:srgbClr val="EA0000"/>
              </a:solidFill>
            </a:endParaRPr>
          </a:p>
        </p:txBody>
      </p:sp>
      <p:sp>
        <p:nvSpPr>
          <p:cNvPr id="4" name="Slide Number Placeholder 3"/>
          <p:cNvSpPr>
            <a:spLocks noGrp="1"/>
          </p:cNvSpPr>
          <p:nvPr>
            <p:ph type="sldNum" sz="quarter" idx="12"/>
          </p:nvPr>
        </p:nvSpPr>
        <p:spPr/>
        <p:txBody>
          <a:bodyPr/>
          <a:lstStyle/>
          <a:p>
            <a:pPr>
              <a:defRPr/>
            </a:pPr>
            <a:fld id="{191407BC-6AA6-4995-B6C3-527912E7C034}" type="slidenum">
              <a:rPr lang="en-US" smtClean="0"/>
              <a:pPr>
                <a:defRPr/>
              </a:pPr>
              <a:t>44</a:t>
            </a:fld>
            <a:endParaRPr lang="en-US"/>
          </a:p>
        </p:txBody>
      </p:sp>
      <p:sp>
        <p:nvSpPr>
          <p:cNvPr id="6" name="Text Box 2"/>
          <p:cNvSpPr txBox="1">
            <a:spLocks noChangeArrowheads="1"/>
          </p:cNvSpPr>
          <p:nvPr/>
        </p:nvSpPr>
        <p:spPr bwMode="auto">
          <a:xfrm>
            <a:off x="0" y="6597222"/>
            <a:ext cx="8643190" cy="2607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lvl1pPr>
              <a:tabLst>
                <a:tab pos="760413" algn="l"/>
                <a:tab pos="873125" algn="l"/>
                <a:tab pos="1330325" algn="l"/>
                <a:tab pos="1787525" algn="l"/>
                <a:tab pos="2244725" algn="l"/>
                <a:tab pos="2701925" algn="l"/>
                <a:tab pos="3159125" algn="l"/>
                <a:tab pos="3616325" algn="l"/>
                <a:tab pos="4073525" algn="l"/>
                <a:tab pos="4530725" algn="l"/>
                <a:tab pos="4987925" algn="l"/>
                <a:tab pos="5445125" algn="l"/>
                <a:tab pos="5902325" algn="l"/>
                <a:tab pos="6359525" algn="l"/>
                <a:tab pos="6816725" algn="l"/>
                <a:tab pos="7273925" algn="l"/>
                <a:tab pos="7731125" algn="l"/>
                <a:tab pos="8188325" algn="l"/>
                <a:tab pos="8645525" algn="l"/>
                <a:tab pos="9102725" algn="l"/>
                <a:tab pos="9559925" algn="l"/>
              </a:tabLst>
              <a:defRPr sz="1600">
                <a:solidFill>
                  <a:srgbClr val="000000"/>
                </a:solidFill>
                <a:latin typeface="Arial" charset="0"/>
                <a:ea typeface="ＭＳ Ｐゴシック" charset="0"/>
                <a:cs typeface="ＭＳ Ｐゴシック" charset="0"/>
              </a:defRPr>
            </a:lvl1pPr>
            <a:lvl2pPr marL="760413" indent="-284163">
              <a:tabLst>
                <a:tab pos="760413" algn="l"/>
                <a:tab pos="873125" algn="l"/>
                <a:tab pos="1330325" algn="l"/>
                <a:tab pos="1787525" algn="l"/>
                <a:tab pos="2244725" algn="l"/>
                <a:tab pos="2701925" algn="l"/>
                <a:tab pos="3159125" algn="l"/>
                <a:tab pos="3616325" algn="l"/>
                <a:tab pos="4073525" algn="l"/>
                <a:tab pos="4530725" algn="l"/>
                <a:tab pos="4987925" algn="l"/>
                <a:tab pos="5445125" algn="l"/>
                <a:tab pos="5902325" algn="l"/>
                <a:tab pos="6359525" algn="l"/>
                <a:tab pos="6816725" algn="l"/>
                <a:tab pos="7273925" algn="l"/>
                <a:tab pos="7731125" algn="l"/>
                <a:tab pos="8188325" algn="l"/>
                <a:tab pos="8645525" algn="l"/>
                <a:tab pos="9102725" algn="l"/>
                <a:tab pos="9559925" algn="l"/>
              </a:tabLst>
              <a:defRPr sz="1600">
                <a:solidFill>
                  <a:srgbClr val="000000"/>
                </a:solidFill>
                <a:latin typeface="Arial" charset="0"/>
                <a:ea typeface="ＭＳ Ｐゴシック" charset="0"/>
                <a:cs typeface="ＭＳ Ｐゴシック" charset="0"/>
              </a:defRPr>
            </a:lvl2pPr>
            <a:lvl3pPr>
              <a:tabLst>
                <a:tab pos="760413" algn="l"/>
                <a:tab pos="873125" algn="l"/>
                <a:tab pos="1330325" algn="l"/>
                <a:tab pos="1787525" algn="l"/>
                <a:tab pos="2244725" algn="l"/>
                <a:tab pos="2701925" algn="l"/>
                <a:tab pos="3159125" algn="l"/>
                <a:tab pos="3616325" algn="l"/>
                <a:tab pos="4073525" algn="l"/>
                <a:tab pos="4530725" algn="l"/>
                <a:tab pos="4987925" algn="l"/>
                <a:tab pos="5445125" algn="l"/>
                <a:tab pos="5902325" algn="l"/>
                <a:tab pos="6359525" algn="l"/>
                <a:tab pos="6816725" algn="l"/>
                <a:tab pos="7273925" algn="l"/>
                <a:tab pos="7731125" algn="l"/>
                <a:tab pos="8188325" algn="l"/>
                <a:tab pos="8645525" algn="l"/>
                <a:tab pos="9102725" algn="l"/>
                <a:tab pos="9559925" algn="l"/>
              </a:tabLst>
              <a:defRPr sz="1600">
                <a:solidFill>
                  <a:srgbClr val="000000"/>
                </a:solidFill>
                <a:latin typeface="Arial" charset="0"/>
                <a:ea typeface="ＭＳ Ｐゴシック" charset="0"/>
                <a:cs typeface="ＭＳ Ｐゴシック" charset="0"/>
              </a:defRPr>
            </a:lvl3pPr>
            <a:lvl4pPr>
              <a:tabLst>
                <a:tab pos="760413" algn="l"/>
                <a:tab pos="873125" algn="l"/>
                <a:tab pos="1330325" algn="l"/>
                <a:tab pos="1787525" algn="l"/>
                <a:tab pos="2244725" algn="l"/>
                <a:tab pos="2701925" algn="l"/>
                <a:tab pos="3159125" algn="l"/>
                <a:tab pos="3616325" algn="l"/>
                <a:tab pos="4073525" algn="l"/>
                <a:tab pos="4530725" algn="l"/>
                <a:tab pos="4987925" algn="l"/>
                <a:tab pos="5445125" algn="l"/>
                <a:tab pos="5902325" algn="l"/>
                <a:tab pos="6359525" algn="l"/>
                <a:tab pos="6816725" algn="l"/>
                <a:tab pos="7273925" algn="l"/>
                <a:tab pos="7731125" algn="l"/>
                <a:tab pos="8188325" algn="l"/>
                <a:tab pos="8645525" algn="l"/>
                <a:tab pos="9102725" algn="l"/>
                <a:tab pos="9559925" algn="l"/>
              </a:tabLst>
              <a:defRPr sz="1600">
                <a:solidFill>
                  <a:srgbClr val="000000"/>
                </a:solidFill>
                <a:latin typeface="Arial" charset="0"/>
                <a:ea typeface="ＭＳ Ｐゴシック" charset="0"/>
                <a:cs typeface="ＭＳ Ｐゴシック" charset="0"/>
              </a:defRPr>
            </a:lvl4pPr>
            <a:lvl5pPr>
              <a:tabLst>
                <a:tab pos="760413" algn="l"/>
                <a:tab pos="873125" algn="l"/>
                <a:tab pos="1330325" algn="l"/>
                <a:tab pos="1787525" algn="l"/>
                <a:tab pos="2244725" algn="l"/>
                <a:tab pos="2701925" algn="l"/>
                <a:tab pos="3159125" algn="l"/>
                <a:tab pos="3616325" algn="l"/>
                <a:tab pos="4073525" algn="l"/>
                <a:tab pos="4530725" algn="l"/>
                <a:tab pos="4987925" algn="l"/>
                <a:tab pos="5445125" algn="l"/>
                <a:tab pos="5902325" algn="l"/>
                <a:tab pos="6359525" algn="l"/>
                <a:tab pos="6816725" algn="l"/>
                <a:tab pos="7273925" algn="l"/>
                <a:tab pos="7731125" algn="l"/>
                <a:tab pos="8188325" algn="l"/>
                <a:tab pos="8645525" algn="l"/>
                <a:tab pos="9102725" algn="l"/>
                <a:tab pos="9559925" algn="l"/>
              </a:tabLst>
              <a:defRPr sz="1600">
                <a:solidFill>
                  <a:srgbClr val="000000"/>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760413" algn="l"/>
                <a:tab pos="873125" algn="l"/>
                <a:tab pos="1330325" algn="l"/>
                <a:tab pos="1787525" algn="l"/>
                <a:tab pos="2244725" algn="l"/>
                <a:tab pos="2701925" algn="l"/>
                <a:tab pos="3159125" algn="l"/>
                <a:tab pos="3616325" algn="l"/>
                <a:tab pos="4073525" algn="l"/>
                <a:tab pos="4530725" algn="l"/>
                <a:tab pos="4987925" algn="l"/>
                <a:tab pos="5445125" algn="l"/>
                <a:tab pos="5902325" algn="l"/>
                <a:tab pos="6359525" algn="l"/>
                <a:tab pos="6816725" algn="l"/>
                <a:tab pos="7273925" algn="l"/>
                <a:tab pos="7731125" algn="l"/>
                <a:tab pos="8188325" algn="l"/>
                <a:tab pos="8645525" algn="l"/>
                <a:tab pos="9102725" algn="l"/>
                <a:tab pos="9559925" algn="l"/>
              </a:tabLst>
              <a:defRPr sz="1600">
                <a:solidFill>
                  <a:srgbClr val="000000"/>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760413" algn="l"/>
                <a:tab pos="873125" algn="l"/>
                <a:tab pos="1330325" algn="l"/>
                <a:tab pos="1787525" algn="l"/>
                <a:tab pos="2244725" algn="l"/>
                <a:tab pos="2701925" algn="l"/>
                <a:tab pos="3159125" algn="l"/>
                <a:tab pos="3616325" algn="l"/>
                <a:tab pos="4073525" algn="l"/>
                <a:tab pos="4530725" algn="l"/>
                <a:tab pos="4987925" algn="l"/>
                <a:tab pos="5445125" algn="l"/>
                <a:tab pos="5902325" algn="l"/>
                <a:tab pos="6359525" algn="l"/>
                <a:tab pos="6816725" algn="l"/>
                <a:tab pos="7273925" algn="l"/>
                <a:tab pos="7731125" algn="l"/>
                <a:tab pos="8188325" algn="l"/>
                <a:tab pos="8645525" algn="l"/>
                <a:tab pos="9102725" algn="l"/>
                <a:tab pos="9559925" algn="l"/>
              </a:tabLst>
              <a:defRPr sz="1600">
                <a:solidFill>
                  <a:srgbClr val="000000"/>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760413" algn="l"/>
                <a:tab pos="873125" algn="l"/>
                <a:tab pos="1330325" algn="l"/>
                <a:tab pos="1787525" algn="l"/>
                <a:tab pos="2244725" algn="l"/>
                <a:tab pos="2701925" algn="l"/>
                <a:tab pos="3159125" algn="l"/>
                <a:tab pos="3616325" algn="l"/>
                <a:tab pos="4073525" algn="l"/>
                <a:tab pos="4530725" algn="l"/>
                <a:tab pos="4987925" algn="l"/>
                <a:tab pos="5445125" algn="l"/>
                <a:tab pos="5902325" algn="l"/>
                <a:tab pos="6359525" algn="l"/>
                <a:tab pos="6816725" algn="l"/>
                <a:tab pos="7273925" algn="l"/>
                <a:tab pos="7731125" algn="l"/>
                <a:tab pos="8188325" algn="l"/>
                <a:tab pos="8645525" algn="l"/>
                <a:tab pos="9102725" algn="l"/>
                <a:tab pos="9559925" algn="l"/>
              </a:tabLst>
              <a:defRPr sz="1600">
                <a:solidFill>
                  <a:srgbClr val="000000"/>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760413" algn="l"/>
                <a:tab pos="873125" algn="l"/>
                <a:tab pos="1330325" algn="l"/>
                <a:tab pos="1787525" algn="l"/>
                <a:tab pos="2244725" algn="l"/>
                <a:tab pos="2701925" algn="l"/>
                <a:tab pos="3159125" algn="l"/>
                <a:tab pos="3616325" algn="l"/>
                <a:tab pos="4073525" algn="l"/>
                <a:tab pos="4530725" algn="l"/>
                <a:tab pos="4987925" algn="l"/>
                <a:tab pos="5445125" algn="l"/>
                <a:tab pos="5902325" algn="l"/>
                <a:tab pos="6359525" algn="l"/>
                <a:tab pos="6816725" algn="l"/>
                <a:tab pos="7273925" algn="l"/>
                <a:tab pos="7731125" algn="l"/>
                <a:tab pos="8188325" algn="l"/>
                <a:tab pos="8645525" algn="l"/>
                <a:tab pos="9102725" algn="l"/>
                <a:tab pos="9559925" algn="l"/>
              </a:tabLst>
              <a:defRPr sz="1600">
                <a:solidFill>
                  <a:srgbClr val="000000"/>
                </a:solidFill>
                <a:latin typeface="Arial" charset="0"/>
                <a:ea typeface="ＭＳ Ｐゴシック" charset="0"/>
                <a:cs typeface="ＭＳ Ｐゴシック" charset="0"/>
              </a:defRPr>
            </a:lvl9pPr>
          </a:lstStyle>
          <a:p>
            <a:pPr marL="447675" lvl="1">
              <a:defRPr/>
            </a:pPr>
            <a:r>
              <a:rPr lang="en-US" sz="1400" dirty="0">
                <a:latin typeface="+mn-lt"/>
              </a:rPr>
              <a:t>Source: </a:t>
            </a:r>
            <a:r>
              <a:rPr lang="en-US" sz="1400" dirty="0" smtClean="0">
                <a:latin typeface="+mn-lt"/>
              </a:rPr>
              <a:t>Resilience Alliance. 2015. “</a:t>
            </a:r>
            <a:r>
              <a:rPr lang="en-US" sz="1400" i="1" dirty="0" smtClean="0">
                <a:latin typeface="+mn-lt"/>
                <a:hlinkClick r:id="rId3"/>
              </a:rPr>
              <a:t>Adaptive Cycle</a:t>
            </a:r>
            <a:r>
              <a:rPr lang="en-US" sz="1400" dirty="0" smtClean="0">
                <a:latin typeface="+mn-lt"/>
              </a:rPr>
              <a:t>.”</a:t>
            </a:r>
            <a:endParaRPr lang="en-US" sz="1400" dirty="0">
              <a:latin typeface="+mn-lt"/>
            </a:endParaRPr>
          </a:p>
        </p:txBody>
      </p:sp>
    </p:spTree>
    <p:extLst>
      <p:ext uri="{BB962C8B-B14F-4D97-AF65-F5344CB8AC3E}">
        <p14:creationId xmlns:p14="http://schemas.microsoft.com/office/powerpoint/2010/main" xmlns="" val="23769254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0" y="274638"/>
            <a:ext cx="8642509" cy="1143000"/>
          </a:xfrm>
        </p:spPr>
        <p:txBody>
          <a:bodyPr anchor="t"/>
          <a:lstStyle/>
          <a:p>
            <a:pPr algn="l"/>
            <a:r>
              <a:rPr lang="en-US" sz="3200" dirty="0" smtClean="0">
                <a:solidFill>
                  <a:srgbClr val="EA0000"/>
                </a:solidFill>
                <a:cs typeface="Arial" pitchFamily="34" charset="0"/>
              </a:rPr>
              <a:t>“Governing </a:t>
            </a:r>
            <a:r>
              <a:rPr lang="en-US" sz="3200" dirty="0">
                <a:solidFill>
                  <a:srgbClr val="EA0000"/>
                </a:solidFill>
                <a:cs typeface="Arial" pitchFamily="34" charset="0"/>
              </a:rPr>
              <a:t>The Commons: The Evolution of Institutions for Collective </a:t>
            </a:r>
            <a:r>
              <a:rPr lang="en-US" sz="3200" dirty="0" smtClean="0">
                <a:solidFill>
                  <a:srgbClr val="EA0000"/>
                </a:solidFill>
                <a:cs typeface="Arial" pitchFamily="34" charset="0"/>
              </a:rPr>
              <a:t>Action” </a:t>
            </a:r>
            <a:r>
              <a:rPr lang="en-US" sz="2400" dirty="0" smtClean="0">
                <a:solidFill>
                  <a:srgbClr val="EA0000"/>
                </a:solidFill>
                <a:cs typeface="Arial" pitchFamily="34" charset="0"/>
              </a:rPr>
              <a:t>–  </a:t>
            </a:r>
            <a:r>
              <a:rPr lang="en-US" sz="2400" dirty="0" err="1" smtClean="0">
                <a:solidFill>
                  <a:srgbClr val="EA0000"/>
                </a:solidFill>
                <a:cs typeface="Arial" pitchFamily="34" charset="0"/>
              </a:rPr>
              <a:t>Elinor</a:t>
            </a:r>
            <a:r>
              <a:rPr lang="en-US" sz="2400" dirty="0" smtClean="0">
                <a:solidFill>
                  <a:srgbClr val="EA0000"/>
                </a:solidFill>
                <a:cs typeface="Arial" pitchFamily="34" charset="0"/>
              </a:rPr>
              <a:t> </a:t>
            </a:r>
            <a:r>
              <a:rPr lang="en-US" sz="2400" dirty="0" err="1" smtClean="0">
                <a:solidFill>
                  <a:srgbClr val="EA0000"/>
                </a:solidFill>
                <a:cs typeface="Arial" pitchFamily="34" charset="0"/>
              </a:rPr>
              <a:t>Ostrom</a:t>
            </a:r>
            <a:r>
              <a:rPr lang="en-US" sz="2400" dirty="0" smtClean="0">
                <a:solidFill>
                  <a:srgbClr val="EA0000"/>
                </a:solidFill>
                <a:cs typeface="Arial" pitchFamily="34" charset="0"/>
              </a:rPr>
              <a:t> (1990)</a:t>
            </a:r>
            <a:r>
              <a:rPr lang="en-US" sz="2800" dirty="0">
                <a:solidFill>
                  <a:srgbClr val="EA0000"/>
                </a:solidFill>
                <a:cs typeface="Arial" pitchFamily="34" charset="0"/>
              </a:rPr>
              <a:t>	</a:t>
            </a:r>
            <a:br>
              <a:rPr lang="en-US" sz="2800" dirty="0">
                <a:solidFill>
                  <a:srgbClr val="EA0000"/>
                </a:solidFill>
                <a:cs typeface="Arial" pitchFamily="34" charset="0"/>
              </a:rPr>
            </a:br>
            <a:endParaRPr lang="en-US" sz="2800" dirty="0">
              <a:solidFill>
                <a:srgbClr val="EA0000"/>
              </a:solidFill>
              <a:cs typeface="Arial" pitchFamily="34" charset="0"/>
            </a:endParaRPr>
          </a:p>
        </p:txBody>
      </p:sp>
      <p:sp>
        <p:nvSpPr>
          <p:cNvPr id="3" name="Content Placeholder 2"/>
          <p:cNvSpPr>
            <a:spLocks noGrp="1"/>
          </p:cNvSpPr>
          <p:nvPr>
            <p:ph idx="1"/>
          </p:nvPr>
        </p:nvSpPr>
        <p:spPr>
          <a:xfrm>
            <a:off x="478800" y="1602000"/>
            <a:ext cx="8818394" cy="5027400"/>
          </a:xfrm>
        </p:spPr>
        <p:txBody>
          <a:bodyPr/>
          <a:lstStyle/>
          <a:p>
            <a:r>
              <a:rPr lang="en-US" sz="2200" dirty="0" smtClean="0">
                <a:solidFill>
                  <a:srgbClr val="000090"/>
                </a:solidFill>
                <a:cs typeface="Arial" pitchFamily="34" charset="0"/>
              </a:rPr>
              <a:t>Historically, people can </a:t>
            </a:r>
            <a:r>
              <a:rPr lang="en-US" sz="2200" dirty="0">
                <a:solidFill>
                  <a:srgbClr val="000090"/>
                </a:solidFill>
                <a:cs typeface="Arial" pitchFamily="34" charset="0"/>
              </a:rPr>
              <a:t>create </a:t>
            </a:r>
            <a:r>
              <a:rPr lang="en-US" sz="2200" dirty="0" smtClean="0">
                <a:solidFill>
                  <a:srgbClr val="000090"/>
                </a:solidFill>
                <a:cs typeface="Arial" pitchFamily="34" charset="0"/>
              </a:rPr>
              <a:t>institutions for collective action </a:t>
            </a:r>
            <a:r>
              <a:rPr lang="en-US" sz="2200" dirty="0">
                <a:solidFill>
                  <a:srgbClr val="000090"/>
                </a:solidFill>
                <a:cs typeface="Arial" pitchFamily="34" charset="0"/>
              </a:rPr>
              <a:t>that benefits them </a:t>
            </a:r>
            <a:r>
              <a:rPr lang="en-US" sz="2200" dirty="0" smtClean="0">
                <a:solidFill>
                  <a:srgbClr val="000090"/>
                </a:solidFill>
                <a:cs typeface="Arial" pitchFamily="34" charset="0"/>
              </a:rPr>
              <a:t>all</a:t>
            </a:r>
          </a:p>
          <a:p>
            <a:r>
              <a:rPr lang="en-US" sz="2200" dirty="0">
                <a:solidFill>
                  <a:srgbClr val="000090"/>
                </a:solidFill>
                <a:cs typeface="Arial" pitchFamily="34" charset="0"/>
              </a:rPr>
              <a:t>R</a:t>
            </a:r>
            <a:r>
              <a:rPr lang="en-US" sz="2200" dirty="0" smtClean="0">
                <a:solidFill>
                  <a:srgbClr val="000090"/>
                </a:solidFill>
                <a:cs typeface="Arial" pitchFamily="34" charset="0"/>
              </a:rPr>
              <a:t>ules </a:t>
            </a:r>
            <a:r>
              <a:rPr lang="en-US" sz="2200" dirty="0">
                <a:solidFill>
                  <a:srgbClr val="000090"/>
                </a:solidFill>
                <a:cs typeface="Arial" pitchFamily="34" charset="0"/>
              </a:rPr>
              <a:t>of the </a:t>
            </a:r>
            <a:r>
              <a:rPr lang="en-US" sz="2200" dirty="0" smtClean="0">
                <a:solidFill>
                  <a:srgbClr val="000090"/>
                </a:solidFill>
                <a:cs typeface="Arial" pitchFamily="34" charset="0"/>
              </a:rPr>
              <a:t>game can be changed </a:t>
            </a:r>
            <a:r>
              <a:rPr lang="en-US" sz="2200" dirty="0">
                <a:solidFill>
                  <a:srgbClr val="000090"/>
                </a:solidFill>
                <a:cs typeface="Arial" pitchFamily="34" charset="0"/>
              </a:rPr>
              <a:t>to turn zero-sum games into non-zero-sum </a:t>
            </a:r>
            <a:r>
              <a:rPr lang="en-US" sz="2200" dirty="0" smtClean="0">
                <a:solidFill>
                  <a:srgbClr val="000090"/>
                </a:solidFill>
                <a:cs typeface="Arial" pitchFamily="34" charset="0"/>
              </a:rPr>
              <a:t>games</a:t>
            </a:r>
          </a:p>
          <a:p>
            <a:r>
              <a:rPr lang="en-US" sz="2200" dirty="0" smtClean="0">
                <a:solidFill>
                  <a:srgbClr val="000090"/>
                </a:solidFill>
                <a:cs typeface="Arial" pitchFamily="34" charset="0"/>
              </a:rPr>
              <a:t>Successful basic </a:t>
            </a:r>
            <a:r>
              <a:rPr lang="en-US" sz="2200" dirty="0">
                <a:solidFill>
                  <a:srgbClr val="000090"/>
                </a:solidFill>
                <a:cs typeface="Arial" pitchFamily="34" charset="0"/>
              </a:rPr>
              <a:t>design principles:</a:t>
            </a:r>
          </a:p>
          <a:p>
            <a:pPr marL="531813" lvl="1" indent="-176213"/>
            <a:r>
              <a:rPr lang="en-US" sz="1800" i="1" dirty="0">
                <a:solidFill>
                  <a:srgbClr val="000090"/>
                </a:solidFill>
                <a:cs typeface="Arial" pitchFamily="34" charset="0"/>
              </a:rPr>
              <a:t>Group boundaries are clearly </a:t>
            </a:r>
            <a:r>
              <a:rPr lang="en-US" sz="1800" i="1" dirty="0" smtClean="0">
                <a:solidFill>
                  <a:srgbClr val="000090"/>
                </a:solidFill>
                <a:cs typeface="Arial" pitchFamily="34" charset="0"/>
              </a:rPr>
              <a:t>defined</a:t>
            </a:r>
            <a:endParaRPr lang="en-US" sz="1800" i="1" dirty="0">
              <a:solidFill>
                <a:srgbClr val="000090"/>
              </a:solidFill>
              <a:cs typeface="Arial" pitchFamily="34" charset="0"/>
            </a:endParaRPr>
          </a:p>
          <a:p>
            <a:pPr marL="531813" lvl="1" indent="-176213"/>
            <a:r>
              <a:rPr lang="en-US" sz="1800" i="1" dirty="0">
                <a:solidFill>
                  <a:srgbClr val="000090"/>
                </a:solidFill>
                <a:cs typeface="Arial" pitchFamily="34" charset="0"/>
              </a:rPr>
              <a:t>Rules governing </a:t>
            </a:r>
            <a:r>
              <a:rPr lang="en-US" sz="1800" i="1" dirty="0" smtClean="0">
                <a:solidFill>
                  <a:srgbClr val="000090"/>
                </a:solidFill>
                <a:cs typeface="Arial" pitchFamily="34" charset="0"/>
              </a:rPr>
              <a:t>use of collective goods match local </a:t>
            </a:r>
            <a:r>
              <a:rPr lang="en-US" sz="1800" i="1" dirty="0">
                <a:solidFill>
                  <a:srgbClr val="000090"/>
                </a:solidFill>
                <a:cs typeface="Arial" pitchFamily="34" charset="0"/>
              </a:rPr>
              <a:t>needs and </a:t>
            </a:r>
            <a:r>
              <a:rPr lang="en-US" sz="1800" i="1" dirty="0" smtClean="0">
                <a:solidFill>
                  <a:srgbClr val="000090"/>
                </a:solidFill>
                <a:cs typeface="Arial" pitchFamily="34" charset="0"/>
              </a:rPr>
              <a:t>conditions</a:t>
            </a:r>
            <a:endParaRPr lang="en-US" sz="1800" i="1" dirty="0">
              <a:solidFill>
                <a:srgbClr val="000090"/>
              </a:solidFill>
              <a:cs typeface="Arial" pitchFamily="34" charset="0"/>
            </a:endParaRPr>
          </a:p>
          <a:p>
            <a:pPr marL="531813" lvl="1" indent="-176213"/>
            <a:r>
              <a:rPr lang="en-US" sz="1800" i="1" dirty="0" smtClean="0">
                <a:solidFill>
                  <a:srgbClr val="000090"/>
                </a:solidFill>
                <a:cs typeface="Arial" pitchFamily="34" charset="0"/>
              </a:rPr>
              <a:t>Legitimacy - individuals affected </a:t>
            </a:r>
            <a:r>
              <a:rPr lang="en-US" sz="1800" i="1" dirty="0">
                <a:solidFill>
                  <a:srgbClr val="000090"/>
                </a:solidFill>
                <a:cs typeface="Arial" pitchFamily="34" charset="0"/>
              </a:rPr>
              <a:t>can participate in modifying the rules.</a:t>
            </a:r>
          </a:p>
          <a:p>
            <a:pPr marL="531813" lvl="1" indent="-176213"/>
            <a:r>
              <a:rPr lang="en-US" sz="1800" i="1" dirty="0" smtClean="0">
                <a:solidFill>
                  <a:srgbClr val="000090"/>
                </a:solidFill>
                <a:cs typeface="Arial" pitchFamily="34" charset="0"/>
              </a:rPr>
              <a:t>Community Rights respected </a:t>
            </a:r>
            <a:r>
              <a:rPr lang="en-US" sz="1800" i="1" dirty="0">
                <a:solidFill>
                  <a:srgbClr val="000090"/>
                </a:solidFill>
                <a:cs typeface="Arial" pitchFamily="34" charset="0"/>
              </a:rPr>
              <a:t>by external </a:t>
            </a:r>
            <a:r>
              <a:rPr lang="en-US" sz="1800" i="1" dirty="0" smtClean="0">
                <a:solidFill>
                  <a:srgbClr val="000090"/>
                </a:solidFill>
                <a:cs typeface="Arial" pitchFamily="34" charset="0"/>
              </a:rPr>
              <a:t>authorities</a:t>
            </a:r>
            <a:endParaRPr lang="en-US" sz="1800" i="1" dirty="0">
              <a:solidFill>
                <a:srgbClr val="000090"/>
              </a:solidFill>
              <a:cs typeface="Arial" pitchFamily="34" charset="0"/>
            </a:endParaRPr>
          </a:p>
          <a:p>
            <a:pPr marL="531813" lvl="1" indent="-176213"/>
            <a:r>
              <a:rPr lang="en-US" sz="1800" i="1" dirty="0" smtClean="0">
                <a:solidFill>
                  <a:srgbClr val="000090"/>
                </a:solidFill>
                <a:cs typeface="Arial" pitchFamily="34" charset="0"/>
              </a:rPr>
              <a:t>Wiki-monitoring: </a:t>
            </a:r>
            <a:r>
              <a:rPr lang="en-US" sz="1800" i="1" dirty="0">
                <a:solidFill>
                  <a:srgbClr val="000090"/>
                </a:solidFill>
                <a:cs typeface="Arial" pitchFamily="34" charset="0"/>
              </a:rPr>
              <a:t>community </a:t>
            </a:r>
            <a:r>
              <a:rPr lang="en-US" sz="1800" i="1" dirty="0" smtClean="0">
                <a:solidFill>
                  <a:srgbClr val="000090"/>
                </a:solidFill>
                <a:cs typeface="Arial" pitchFamily="34" charset="0"/>
              </a:rPr>
              <a:t>themselves monitoring of member behavior.</a:t>
            </a:r>
            <a:endParaRPr lang="en-US" sz="1800" i="1" dirty="0">
              <a:solidFill>
                <a:srgbClr val="000090"/>
              </a:solidFill>
              <a:cs typeface="Arial" pitchFamily="34" charset="0"/>
            </a:endParaRPr>
          </a:p>
          <a:p>
            <a:pPr marL="531813" lvl="1" indent="-176213"/>
            <a:r>
              <a:rPr lang="en-US" sz="1800" i="1" dirty="0">
                <a:solidFill>
                  <a:srgbClr val="000090"/>
                </a:solidFill>
                <a:cs typeface="Arial" pitchFamily="34" charset="0"/>
              </a:rPr>
              <a:t>A graduated system of sanctions is </a:t>
            </a:r>
            <a:r>
              <a:rPr lang="en-US" sz="1800" i="1" dirty="0" smtClean="0">
                <a:solidFill>
                  <a:srgbClr val="000090"/>
                </a:solidFill>
                <a:cs typeface="Arial" pitchFamily="34" charset="0"/>
              </a:rPr>
              <a:t>used</a:t>
            </a:r>
            <a:endParaRPr lang="en-US" sz="1800" i="1" dirty="0">
              <a:solidFill>
                <a:srgbClr val="000090"/>
              </a:solidFill>
              <a:cs typeface="Arial" pitchFamily="34" charset="0"/>
            </a:endParaRPr>
          </a:p>
          <a:p>
            <a:pPr marL="531813" lvl="1" indent="-176213"/>
            <a:r>
              <a:rPr lang="en-US" sz="1800" i="1" dirty="0">
                <a:solidFill>
                  <a:srgbClr val="000090"/>
                </a:solidFill>
                <a:cs typeface="Arial" pitchFamily="34" charset="0"/>
              </a:rPr>
              <a:t>A</a:t>
            </a:r>
            <a:r>
              <a:rPr lang="en-US" sz="1800" i="1" dirty="0" smtClean="0">
                <a:solidFill>
                  <a:srgbClr val="000090"/>
                </a:solidFill>
                <a:cs typeface="Arial" pitchFamily="34" charset="0"/>
              </a:rPr>
              <a:t>ccess </a:t>
            </a:r>
            <a:r>
              <a:rPr lang="en-US" sz="1800" i="1" dirty="0">
                <a:solidFill>
                  <a:srgbClr val="000090"/>
                </a:solidFill>
                <a:cs typeface="Arial" pitchFamily="34" charset="0"/>
              </a:rPr>
              <a:t>to low-cost conflict resolution </a:t>
            </a:r>
            <a:r>
              <a:rPr lang="en-US" sz="1800" i="1" dirty="0" smtClean="0">
                <a:solidFill>
                  <a:srgbClr val="000090"/>
                </a:solidFill>
                <a:cs typeface="Arial" pitchFamily="34" charset="0"/>
              </a:rPr>
              <a:t>mechanisms</a:t>
            </a:r>
            <a:endParaRPr lang="en-US" sz="1800" i="1" dirty="0">
              <a:solidFill>
                <a:srgbClr val="000090"/>
              </a:solidFill>
              <a:cs typeface="Arial" pitchFamily="34" charset="0"/>
            </a:endParaRPr>
          </a:p>
          <a:p>
            <a:pPr marL="531813" lvl="1" indent="-176213"/>
            <a:r>
              <a:rPr lang="en-US" sz="1800" i="1" dirty="0" smtClean="0">
                <a:solidFill>
                  <a:srgbClr val="000090"/>
                </a:solidFill>
                <a:cs typeface="Arial" pitchFamily="34" charset="0"/>
              </a:rPr>
              <a:t>For </a:t>
            </a:r>
            <a:r>
              <a:rPr lang="en-US" sz="1800" i="1" dirty="0">
                <a:solidFill>
                  <a:srgbClr val="000090"/>
                </a:solidFill>
                <a:cs typeface="Arial" pitchFamily="34" charset="0"/>
              </a:rPr>
              <a:t>larger systems: appropriation, provision, monitoring, enforcement, conflict resolution, and governance activities are organized in multiple layers of nested </a:t>
            </a:r>
            <a:r>
              <a:rPr lang="en-US" sz="1800" i="1" dirty="0" smtClean="0">
                <a:solidFill>
                  <a:srgbClr val="000090"/>
                </a:solidFill>
                <a:cs typeface="Arial" pitchFamily="34" charset="0"/>
              </a:rPr>
              <a:t>enterprises</a:t>
            </a:r>
            <a:endParaRPr lang="en-US" sz="1800" i="1" dirty="0">
              <a:solidFill>
                <a:srgbClr val="000090"/>
              </a:solidFill>
              <a:cs typeface="Arial" pitchFamily="34" charset="0"/>
            </a:endParaRPr>
          </a:p>
        </p:txBody>
      </p:sp>
      <p:sp>
        <p:nvSpPr>
          <p:cNvPr id="4" name="Slide Number Placeholder 3"/>
          <p:cNvSpPr>
            <a:spLocks noGrp="1"/>
          </p:cNvSpPr>
          <p:nvPr>
            <p:ph type="sldNum" sz="quarter" idx="12"/>
          </p:nvPr>
        </p:nvSpPr>
        <p:spPr/>
        <p:txBody>
          <a:bodyPr/>
          <a:lstStyle/>
          <a:p>
            <a:pPr>
              <a:defRPr/>
            </a:pPr>
            <a:fld id="{191407BC-6AA6-4995-B6C3-527912E7C034}" type="slidenum">
              <a:rPr lang="en-US" smtClean="0"/>
              <a:pPr>
                <a:defRPr/>
              </a:pPr>
              <a:t>45</a:t>
            </a:fld>
            <a:endParaRPr lang="en-US"/>
          </a:p>
        </p:txBody>
      </p:sp>
    </p:spTree>
    <p:extLst>
      <p:ext uri="{BB962C8B-B14F-4D97-AF65-F5344CB8AC3E}">
        <p14:creationId xmlns:p14="http://schemas.microsoft.com/office/powerpoint/2010/main" xmlns="" val="38772917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0" y="273600"/>
            <a:ext cx="8642509" cy="1143000"/>
          </a:xfrm>
        </p:spPr>
        <p:txBody>
          <a:bodyPr anchor="t"/>
          <a:lstStyle/>
          <a:p>
            <a:pPr algn="l"/>
            <a:r>
              <a:rPr lang="en-US" sz="3000" dirty="0" smtClean="0">
                <a:solidFill>
                  <a:srgbClr val="EA0000"/>
                </a:solidFill>
                <a:cs typeface="Arial" pitchFamily="34" charset="0"/>
              </a:rPr>
              <a:t>Strategic Intervention in Complex Systems – </a:t>
            </a:r>
            <a:br>
              <a:rPr lang="en-US" sz="3000" dirty="0" smtClean="0">
                <a:solidFill>
                  <a:srgbClr val="EA0000"/>
                </a:solidFill>
                <a:cs typeface="Arial" pitchFamily="34" charset="0"/>
              </a:rPr>
            </a:br>
            <a:r>
              <a:rPr lang="en-US" sz="3000" dirty="0" smtClean="0">
                <a:solidFill>
                  <a:srgbClr val="EA0000"/>
                </a:solidFill>
                <a:cs typeface="Arial" pitchFamily="34" charset="0"/>
              </a:rPr>
              <a:t>Finding “Leverage Points” </a:t>
            </a:r>
            <a:r>
              <a:rPr lang="en-US" sz="2400" dirty="0" smtClean="0">
                <a:solidFill>
                  <a:srgbClr val="EA0000"/>
                </a:solidFill>
                <a:cs typeface="Arial" pitchFamily="34" charset="0"/>
              </a:rPr>
              <a:t>(adapted from </a:t>
            </a:r>
            <a:r>
              <a:rPr lang="en-US" sz="2400" dirty="0" err="1" smtClean="0">
                <a:solidFill>
                  <a:srgbClr val="EA0000"/>
                </a:solidFill>
                <a:cs typeface="Arial" pitchFamily="34" charset="0"/>
              </a:rPr>
              <a:t>Ostrom</a:t>
            </a:r>
            <a:r>
              <a:rPr lang="en-US" sz="2400" dirty="0" smtClean="0">
                <a:solidFill>
                  <a:srgbClr val="EA0000"/>
                </a:solidFill>
                <a:cs typeface="Arial" pitchFamily="34" charset="0"/>
              </a:rPr>
              <a:t>/Meadows)</a:t>
            </a:r>
            <a:r>
              <a:rPr lang="en-US" sz="2400" dirty="0">
                <a:solidFill>
                  <a:srgbClr val="EA0000"/>
                </a:solidFill>
                <a:cs typeface="Arial" pitchFamily="34" charset="0"/>
              </a:rPr>
              <a:t/>
            </a:r>
            <a:br>
              <a:rPr lang="en-US" sz="2400" dirty="0">
                <a:solidFill>
                  <a:srgbClr val="EA0000"/>
                </a:solidFill>
                <a:cs typeface="Arial" pitchFamily="34" charset="0"/>
              </a:rPr>
            </a:br>
            <a:endParaRPr lang="en-US" sz="2400" dirty="0">
              <a:solidFill>
                <a:srgbClr val="EA0000"/>
              </a:solidFill>
              <a:cs typeface="Arial" pitchFamily="34" charset="0"/>
            </a:endParaRPr>
          </a:p>
        </p:txBody>
      </p:sp>
      <p:sp>
        <p:nvSpPr>
          <p:cNvPr id="3" name="Content Placeholder 2"/>
          <p:cNvSpPr>
            <a:spLocks noGrp="1"/>
          </p:cNvSpPr>
          <p:nvPr>
            <p:ph idx="1"/>
          </p:nvPr>
        </p:nvSpPr>
        <p:spPr>
          <a:xfrm>
            <a:off x="478800" y="1602000"/>
            <a:ext cx="8642509" cy="4800600"/>
          </a:xfrm>
        </p:spPr>
        <p:txBody>
          <a:bodyPr/>
          <a:lstStyle/>
          <a:p>
            <a:pPr marL="442913" indent="-442913">
              <a:buFont typeface="+mj-lt"/>
              <a:buAutoNum type="arabicPeriod"/>
            </a:pPr>
            <a:r>
              <a:rPr lang="en-US" sz="2200" dirty="0" smtClean="0">
                <a:solidFill>
                  <a:srgbClr val="FF0000"/>
                </a:solidFill>
                <a:cs typeface="Arial" pitchFamily="34" charset="0"/>
              </a:rPr>
              <a:t>Foster shared values (community) </a:t>
            </a:r>
            <a:r>
              <a:rPr lang="en-US" sz="2200" dirty="0">
                <a:solidFill>
                  <a:srgbClr val="FF0000"/>
                </a:solidFill>
                <a:cs typeface="Arial" pitchFamily="34" charset="0"/>
              </a:rPr>
              <a:t>and cultivate </a:t>
            </a:r>
            <a:r>
              <a:rPr lang="en-US" sz="2200" dirty="0" smtClean="0">
                <a:solidFill>
                  <a:srgbClr val="FF0000"/>
                </a:solidFill>
                <a:cs typeface="Arial" pitchFamily="34" charset="0"/>
              </a:rPr>
              <a:t>networks</a:t>
            </a:r>
          </a:p>
          <a:p>
            <a:pPr marL="442913" indent="-442913">
              <a:buFont typeface="+mj-lt"/>
              <a:buAutoNum type="arabicPeriod"/>
            </a:pPr>
            <a:r>
              <a:rPr lang="en-US" sz="2200" dirty="0" smtClean="0">
                <a:solidFill>
                  <a:srgbClr val="000090"/>
                </a:solidFill>
                <a:cs typeface="Arial" pitchFamily="34" charset="0"/>
              </a:rPr>
              <a:t>Work </a:t>
            </a:r>
            <a:r>
              <a:rPr lang="en-US" sz="2200" dirty="0">
                <a:solidFill>
                  <a:srgbClr val="000090"/>
                </a:solidFill>
                <a:cs typeface="Arial" pitchFamily="34" charset="0"/>
              </a:rPr>
              <a:t>at multiple levels of </a:t>
            </a:r>
            <a:r>
              <a:rPr lang="en-US" sz="2200" dirty="0" smtClean="0">
                <a:solidFill>
                  <a:srgbClr val="000090"/>
                </a:solidFill>
                <a:cs typeface="Arial" pitchFamily="34" charset="0"/>
              </a:rPr>
              <a:t>scale  (top </a:t>
            </a:r>
            <a:r>
              <a:rPr lang="en-US" sz="2200" dirty="0">
                <a:solidFill>
                  <a:srgbClr val="000090"/>
                </a:solidFill>
                <a:cs typeface="Arial" pitchFamily="34" charset="0"/>
              </a:rPr>
              <a:t>down, bottom up, outside in, and inside </a:t>
            </a:r>
            <a:r>
              <a:rPr lang="en-US" sz="2200" dirty="0" smtClean="0">
                <a:solidFill>
                  <a:srgbClr val="000090"/>
                </a:solidFill>
                <a:cs typeface="Arial" pitchFamily="34" charset="0"/>
              </a:rPr>
              <a:t>out) for legitimacy</a:t>
            </a:r>
          </a:p>
          <a:p>
            <a:pPr marL="442913" indent="-442913">
              <a:buFont typeface="+mj-lt"/>
              <a:buAutoNum type="arabicPeriod"/>
            </a:pPr>
            <a:r>
              <a:rPr lang="en-US" sz="2200" dirty="0" smtClean="0">
                <a:solidFill>
                  <a:srgbClr val="000090"/>
                </a:solidFill>
                <a:cs typeface="Arial" pitchFamily="34" charset="0"/>
              </a:rPr>
              <a:t>Make </a:t>
            </a:r>
            <a:r>
              <a:rPr lang="en-US" sz="2200" dirty="0">
                <a:solidFill>
                  <a:srgbClr val="000090"/>
                </a:solidFill>
                <a:cs typeface="Arial" pitchFamily="34" charset="0"/>
              </a:rPr>
              <a:t>space for self-</a:t>
            </a:r>
            <a:r>
              <a:rPr lang="en-US" sz="2200" dirty="0" smtClean="0">
                <a:solidFill>
                  <a:srgbClr val="000090"/>
                </a:solidFill>
                <a:cs typeface="Arial" pitchFamily="34" charset="0"/>
              </a:rPr>
              <a:t>organization</a:t>
            </a:r>
          </a:p>
          <a:p>
            <a:pPr marL="442913" indent="-442913">
              <a:buFont typeface="+mj-lt"/>
              <a:buAutoNum type="arabicPeriod"/>
            </a:pPr>
            <a:r>
              <a:rPr lang="en-US" sz="2200" dirty="0" smtClean="0">
                <a:solidFill>
                  <a:srgbClr val="FF0000"/>
                </a:solidFill>
                <a:cs typeface="Arial" pitchFamily="34" charset="0"/>
              </a:rPr>
              <a:t>Create Diversity </a:t>
            </a:r>
          </a:p>
          <a:p>
            <a:pPr marL="442913" indent="-442913">
              <a:buFont typeface="+mj-lt"/>
              <a:buAutoNum type="arabicPeriod"/>
            </a:pPr>
            <a:r>
              <a:rPr lang="en-US" sz="2200" dirty="0" smtClean="0">
                <a:solidFill>
                  <a:srgbClr val="000090"/>
                </a:solidFill>
                <a:cs typeface="Arial" pitchFamily="34" charset="0"/>
              </a:rPr>
              <a:t>Get Incentives right – promote competition (race to top)</a:t>
            </a:r>
          </a:p>
          <a:p>
            <a:pPr marL="442913" indent="-442913">
              <a:buFont typeface="+mj-lt"/>
              <a:buAutoNum type="arabicPeriod"/>
            </a:pPr>
            <a:r>
              <a:rPr lang="en-US" sz="2200" dirty="0" smtClean="0">
                <a:solidFill>
                  <a:srgbClr val="FF0000"/>
                </a:solidFill>
                <a:cs typeface="Arial" pitchFamily="34" charset="0"/>
              </a:rPr>
              <a:t>Pay </a:t>
            </a:r>
            <a:r>
              <a:rPr lang="en-US" sz="2200" dirty="0">
                <a:solidFill>
                  <a:srgbClr val="FF0000"/>
                </a:solidFill>
                <a:cs typeface="Arial" pitchFamily="34" charset="0"/>
              </a:rPr>
              <a:t>attention to what is important, not just what is </a:t>
            </a:r>
            <a:r>
              <a:rPr lang="en-US" sz="2200" dirty="0" smtClean="0">
                <a:solidFill>
                  <a:srgbClr val="FF0000"/>
                </a:solidFill>
                <a:cs typeface="Arial" pitchFamily="34" charset="0"/>
              </a:rPr>
              <a:t>quantifiable</a:t>
            </a:r>
          </a:p>
          <a:p>
            <a:pPr marL="442913" indent="-442913">
              <a:buFont typeface="+mj-lt"/>
              <a:buAutoNum type="arabicPeriod"/>
            </a:pPr>
            <a:r>
              <a:rPr lang="en-US" sz="2200" dirty="0" smtClean="0">
                <a:solidFill>
                  <a:srgbClr val="000090"/>
                </a:solidFill>
                <a:cs typeface="Arial" pitchFamily="34" charset="0"/>
              </a:rPr>
              <a:t>Make </a:t>
            </a:r>
            <a:r>
              <a:rPr lang="en-US" sz="2200" dirty="0">
                <a:solidFill>
                  <a:srgbClr val="000090"/>
                </a:solidFill>
                <a:cs typeface="Arial" pitchFamily="34" charset="0"/>
              </a:rPr>
              <a:t>Feedback policies for Feedback </a:t>
            </a:r>
            <a:r>
              <a:rPr lang="en-US" sz="2200" dirty="0" smtClean="0">
                <a:solidFill>
                  <a:srgbClr val="000090"/>
                </a:solidFill>
                <a:cs typeface="Arial" pitchFamily="34" charset="0"/>
              </a:rPr>
              <a:t>systems</a:t>
            </a:r>
            <a:endParaRPr lang="en-US" sz="2200" dirty="0">
              <a:solidFill>
                <a:srgbClr val="000090"/>
              </a:solidFill>
              <a:cs typeface="Arial" pitchFamily="34" charset="0"/>
            </a:endParaRPr>
          </a:p>
          <a:p>
            <a:pPr marL="442913" indent="-442913">
              <a:buFont typeface="+mj-lt"/>
              <a:buAutoNum type="arabicPeriod"/>
            </a:pPr>
            <a:r>
              <a:rPr lang="en-US" sz="2200" dirty="0" smtClean="0">
                <a:solidFill>
                  <a:srgbClr val="000090"/>
                </a:solidFill>
                <a:cs typeface="Arial" pitchFamily="34" charset="0"/>
              </a:rPr>
              <a:t>Be prepared to make sacrifices for greater good (system unstable when even leader is free rider)</a:t>
            </a:r>
          </a:p>
          <a:p>
            <a:pPr marL="442913" indent="-442913">
              <a:buFont typeface="+mj-lt"/>
              <a:buAutoNum type="arabicPeriod"/>
            </a:pPr>
            <a:r>
              <a:rPr lang="en-US" sz="2200" dirty="0" smtClean="0">
                <a:solidFill>
                  <a:srgbClr val="000090"/>
                </a:solidFill>
                <a:cs typeface="Arial" pitchFamily="34" charset="0"/>
              </a:rPr>
              <a:t>Assume </a:t>
            </a:r>
            <a:r>
              <a:rPr lang="en-US" sz="2200" dirty="0">
                <a:solidFill>
                  <a:srgbClr val="000090"/>
                </a:solidFill>
                <a:cs typeface="Arial" pitchFamily="34" charset="0"/>
              </a:rPr>
              <a:t>that change is going to take </a:t>
            </a:r>
            <a:r>
              <a:rPr lang="en-US" sz="2200" dirty="0" smtClean="0">
                <a:solidFill>
                  <a:srgbClr val="000090"/>
                </a:solidFill>
                <a:cs typeface="Arial" pitchFamily="34" charset="0"/>
              </a:rPr>
              <a:t>time</a:t>
            </a:r>
          </a:p>
          <a:p>
            <a:pPr marL="442913" indent="-442913">
              <a:buFont typeface="+mj-lt"/>
              <a:buAutoNum type="arabicPeriod"/>
            </a:pPr>
            <a:r>
              <a:rPr lang="en-US" sz="2200" dirty="0" smtClean="0">
                <a:solidFill>
                  <a:srgbClr val="000090"/>
                </a:solidFill>
                <a:cs typeface="Arial" pitchFamily="34" charset="0"/>
              </a:rPr>
              <a:t>Be </a:t>
            </a:r>
            <a:r>
              <a:rPr lang="en-US" sz="2200" dirty="0">
                <a:solidFill>
                  <a:srgbClr val="000090"/>
                </a:solidFill>
                <a:cs typeface="Arial" pitchFamily="34" charset="0"/>
              </a:rPr>
              <a:t>prepared to be </a:t>
            </a:r>
            <a:r>
              <a:rPr lang="en-US" sz="2200" dirty="0" smtClean="0">
                <a:solidFill>
                  <a:srgbClr val="000090"/>
                </a:solidFill>
                <a:cs typeface="Arial" pitchFamily="34" charset="0"/>
              </a:rPr>
              <a:t>surprised</a:t>
            </a:r>
            <a:endParaRPr lang="en-US" sz="2200" dirty="0">
              <a:solidFill>
                <a:srgbClr val="000090"/>
              </a:solidFill>
              <a:cs typeface="Arial" pitchFamily="34" charset="0"/>
            </a:endParaRPr>
          </a:p>
          <a:p>
            <a:pPr marL="0" indent="0">
              <a:buNone/>
            </a:pPr>
            <a:endParaRPr lang="en-US" sz="2200" dirty="0">
              <a:solidFill>
                <a:srgbClr val="000090"/>
              </a:solidFill>
              <a:cs typeface="Arial" pitchFamily="34" charset="0"/>
            </a:endParaRPr>
          </a:p>
        </p:txBody>
      </p:sp>
      <p:sp>
        <p:nvSpPr>
          <p:cNvPr id="4" name="Slide Number Placeholder 3"/>
          <p:cNvSpPr>
            <a:spLocks noGrp="1"/>
          </p:cNvSpPr>
          <p:nvPr>
            <p:ph type="sldNum" sz="quarter" idx="12"/>
          </p:nvPr>
        </p:nvSpPr>
        <p:spPr/>
        <p:txBody>
          <a:bodyPr/>
          <a:lstStyle/>
          <a:p>
            <a:pPr>
              <a:defRPr/>
            </a:pPr>
            <a:fld id="{191407BC-6AA6-4995-B6C3-527912E7C034}" type="slidenum">
              <a:rPr lang="en-US" smtClean="0"/>
              <a:pPr>
                <a:defRPr/>
              </a:pPr>
              <a:t>46</a:t>
            </a:fld>
            <a:endParaRPr lang="en-US"/>
          </a:p>
        </p:txBody>
      </p:sp>
    </p:spTree>
    <p:extLst>
      <p:ext uri="{BB962C8B-B14F-4D97-AF65-F5344CB8AC3E}">
        <p14:creationId xmlns:p14="http://schemas.microsoft.com/office/powerpoint/2010/main" xmlns="" val="14491542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0" y="274638"/>
            <a:ext cx="8642509" cy="1143000"/>
          </a:xfrm>
        </p:spPr>
        <p:txBody>
          <a:bodyPr anchor="t">
            <a:normAutofit fontScale="90000"/>
          </a:bodyPr>
          <a:lstStyle/>
          <a:p>
            <a:pPr algn="l"/>
            <a:r>
              <a:rPr lang="en-US" sz="3600" dirty="0" smtClean="0">
                <a:solidFill>
                  <a:srgbClr val="EA0000"/>
                </a:solidFill>
                <a:cs typeface="Arial" pitchFamily="34" charset="0"/>
              </a:rPr>
              <a:t>The Next Catastrophe </a:t>
            </a:r>
            <a:r>
              <a:rPr lang="en-US" sz="2700" dirty="0" smtClean="0">
                <a:solidFill>
                  <a:srgbClr val="EA0000"/>
                </a:solidFill>
                <a:cs typeface="Arial" pitchFamily="34" charset="0"/>
              </a:rPr>
              <a:t>– Charles </a:t>
            </a:r>
            <a:r>
              <a:rPr lang="en-US" sz="2700" dirty="0" err="1" smtClean="0">
                <a:solidFill>
                  <a:srgbClr val="EA0000"/>
                </a:solidFill>
              </a:rPr>
              <a:t>Perrow</a:t>
            </a:r>
            <a:r>
              <a:rPr lang="en-US" sz="2700" dirty="0" smtClean="0">
                <a:solidFill>
                  <a:srgbClr val="EA0000"/>
                </a:solidFill>
              </a:rPr>
              <a:t>, (2011</a:t>
            </a:r>
            <a:r>
              <a:rPr lang="en-US" sz="2700" dirty="0">
                <a:solidFill>
                  <a:srgbClr val="EA0000"/>
                </a:solidFill>
              </a:rPr>
              <a:t> </a:t>
            </a:r>
            <a:r>
              <a:rPr lang="en-US" sz="2700" dirty="0" smtClean="0">
                <a:solidFill>
                  <a:srgbClr val="EA0000"/>
                </a:solidFill>
              </a:rPr>
              <a:t>ed.) </a:t>
            </a:r>
            <a:r>
              <a:rPr lang="en-US" sz="2700" i="1" dirty="0" smtClean="0">
                <a:solidFill>
                  <a:srgbClr val="EA0000"/>
                </a:solidFill>
              </a:rPr>
              <a:t>Reducing </a:t>
            </a:r>
            <a:r>
              <a:rPr lang="en-US" sz="2700" i="1" dirty="0">
                <a:solidFill>
                  <a:srgbClr val="EA0000"/>
                </a:solidFill>
              </a:rPr>
              <a:t>Our Vulnerabilities to Natural, Industrial, and Terrorist </a:t>
            </a:r>
            <a:r>
              <a:rPr lang="en-US" sz="2700" i="1" dirty="0" smtClean="0">
                <a:solidFill>
                  <a:srgbClr val="EA0000"/>
                </a:solidFill>
              </a:rPr>
              <a:t>Disasters</a:t>
            </a:r>
            <a:endParaRPr lang="en-US" sz="2700" dirty="0">
              <a:solidFill>
                <a:srgbClr val="EA0000"/>
              </a:solidFill>
              <a:cs typeface="Arial" pitchFamily="34" charset="0"/>
            </a:endParaRPr>
          </a:p>
        </p:txBody>
      </p:sp>
      <p:sp>
        <p:nvSpPr>
          <p:cNvPr id="3" name="Content Placeholder 2"/>
          <p:cNvSpPr>
            <a:spLocks noGrp="1"/>
          </p:cNvSpPr>
          <p:nvPr>
            <p:ph idx="1"/>
          </p:nvPr>
        </p:nvSpPr>
        <p:spPr/>
        <p:txBody>
          <a:bodyPr/>
          <a:lstStyle/>
          <a:p>
            <a:r>
              <a:rPr lang="en-US" sz="2800" dirty="0">
                <a:solidFill>
                  <a:srgbClr val="000090"/>
                </a:solidFill>
                <a:cs typeface="Arial" pitchFamily="34" charset="0"/>
              </a:rPr>
              <a:t>Accidents </a:t>
            </a:r>
            <a:r>
              <a:rPr lang="en-US" sz="2800" dirty="0" smtClean="0">
                <a:solidFill>
                  <a:srgbClr val="000090"/>
                </a:solidFill>
                <a:cs typeface="Arial" pitchFamily="34" charset="0"/>
              </a:rPr>
              <a:t>often result </a:t>
            </a:r>
            <a:r>
              <a:rPr lang="en-US" sz="2800" dirty="0">
                <a:solidFill>
                  <a:srgbClr val="000090"/>
                </a:solidFill>
                <a:cs typeface="Arial" pitchFamily="34" charset="0"/>
              </a:rPr>
              <a:t>of unanticipated multiple failures in a complex system, generated by extreme complexity and tight coupling, </a:t>
            </a:r>
            <a:r>
              <a:rPr lang="en-US" sz="2800" dirty="0" smtClean="0">
                <a:solidFill>
                  <a:srgbClr val="000090"/>
                </a:solidFill>
                <a:cs typeface="Arial" pitchFamily="34" charset="0"/>
              </a:rPr>
              <a:t>where </a:t>
            </a:r>
            <a:r>
              <a:rPr lang="en-US" sz="2800" dirty="0">
                <a:solidFill>
                  <a:srgbClr val="EA0000"/>
                </a:solidFill>
                <a:cs typeface="Arial" pitchFamily="34" charset="0"/>
              </a:rPr>
              <a:t>additional safety regimes which added to the complexity might increase the probability of system </a:t>
            </a:r>
            <a:r>
              <a:rPr lang="en-US" sz="2800" dirty="0" smtClean="0">
                <a:solidFill>
                  <a:srgbClr val="EA0000"/>
                </a:solidFill>
                <a:cs typeface="Arial" pitchFamily="34" charset="0"/>
              </a:rPr>
              <a:t>failure</a:t>
            </a:r>
            <a:endParaRPr lang="en-US" sz="2800" dirty="0">
              <a:solidFill>
                <a:srgbClr val="EA0000"/>
              </a:solidFill>
              <a:cs typeface="Arial" pitchFamily="34" charset="0"/>
            </a:endParaRPr>
          </a:p>
          <a:p>
            <a:r>
              <a:rPr lang="en-US" sz="2800" dirty="0" err="1" smtClean="0">
                <a:solidFill>
                  <a:srgbClr val="000090"/>
                </a:solidFill>
              </a:rPr>
              <a:t>Perrow</a:t>
            </a:r>
            <a:r>
              <a:rPr lang="en-US" sz="2800" dirty="0" smtClean="0">
                <a:solidFill>
                  <a:srgbClr val="000090"/>
                </a:solidFill>
              </a:rPr>
              <a:t> </a:t>
            </a:r>
            <a:r>
              <a:rPr lang="en-US" sz="2800" dirty="0">
                <a:solidFill>
                  <a:srgbClr val="000090"/>
                </a:solidFill>
              </a:rPr>
              <a:t>suggests that our best hope lies in the </a:t>
            </a:r>
            <a:r>
              <a:rPr lang="en-US" sz="2800" dirty="0" err="1">
                <a:solidFill>
                  <a:srgbClr val="000090"/>
                </a:solidFill>
              </a:rPr>
              <a:t>deconcentration</a:t>
            </a:r>
            <a:r>
              <a:rPr lang="en-US" sz="2800" dirty="0">
                <a:solidFill>
                  <a:srgbClr val="000090"/>
                </a:solidFill>
              </a:rPr>
              <a:t> of high-risk populations, corporate power, and critical infrastructures such as electric energy, computer systems, and the chemical and food </a:t>
            </a:r>
            <a:r>
              <a:rPr lang="en-US" sz="2800" dirty="0" smtClean="0">
                <a:solidFill>
                  <a:srgbClr val="000090"/>
                </a:solidFill>
              </a:rPr>
              <a:t>industries</a:t>
            </a:r>
            <a:endParaRPr lang="en-US" sz="2800" dirty="0">
              <a:solidFill>
                <a:srgbClr val="000090"/>
              </a:solidFill>
            </a:endParaRPr>
          </a:p>
        </p:txBody>
      </p:sp>
      <p:sp>
        <p:nvSpPr>
          <p:cNvPr id="4" name="Slide Number Placeholder 3"/>
          <p:cNvSpPr>
            <a:spLocks noGrp="1"/>
          </p:cNvSpPr>
          <p:nvPr>
            <p:ph type="sldNum" sz="quarter" idx="12"/>
          </p:nvPr>
        </p:nvSpPr>
        <p:spPr/>
        <p:txBody>
          <a:bodyPr/>
          <a:lstStyle/>
          <a:p>
            <a:pPr>
              <a:defRPr/>
            </a:pPr>
            <a:fld id="{191407BC-6AA6-4995-B6C3-527912E7C034}" type="slidenum">
              <a:rPr lang="en-US" smtClean="0"/>
              <a:pPr>
                <a:defRPr/>
              </a:pPr>
              <a:t>47</a:t>
            </a:fld>
            <a:endParaRPr lang="en-US"/>
          </a:p>
        </p:txBody>
      </p:sp>
    </p:spTree>
    <p:extLst>
      <p:ext uri="{BB962C8B-B14F-4D97-AF65-F5344CB8AC3E}">
        <p14:creationId xmlns:p14="http://schemas.microsoft.com/office/powerpoint/2010/main" xmlns="" val="24928397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0" y="274638"/>
            <a:ext cx="8642509" cy="1143000"/>
          </a:xfrm>
        </p:spPr>
        <p:txBody>
          <a:bodyPr anchor="t">
            <a:normAutofit/>
          </a:bodyPr>
          <a:lstStyle/>
          <a:p>
            <a:pPr algn="l"/>
            <a:r>
              <a:rPr lang="en-US" sz="4000" dirty="0" smtClean="0">
                <a:solidFill>
                  <a:srgbClr val="EA0000"/>
                </a:solidFill>
                <a:cs typeface="Arial" pitchFamily="34" charset="0"/>
              </a:rPr>
              <a:t>Food for Thought</a:t>
            </a:r>
            <a:endParaRPr lang="en-US" sz="4000" dirty="0">
              <a:solidFill>
                <a:srgbClr val="EA0000"/>
              </a:solidFill>
              <a:cs typeface="Arial" pitchFamily="34" charset="0"/>
            </a:endParaRPr>
          </a:p>
        </p:txBody>
      </p:sp>
      <p:sp>
        <p:nvSpPr>
          <p:cNvPr id="3" name="Content Placeholder 2"/>
          <p:cNvSpPr>
            <a:spLocks noGrp="1"/>
          </p:cNvSpPr>
          <p:nvPr>
            <p:ph idx="1"/>
          </p:nvPr>
        </p:nvSpPr>
        <p:spPr>
          <a:xfrm>
            <a:off x="478800" y="1267200"/>
            <a:ext cx="8642509" cy="5057400"/>
          </a:xfrm>
        </p:spPr>
        <p:txBody>
          <a:bodyPr>
            <a:noAutofit/>
          </a:bodyPr>
          <a:lstStyle/>
          <a:p>
            <a:r>
              <a:rPr lang="en-US" sz="2800" dirty="0" smtClean="0">
                <a:solidFill>
                  <a:srgbClr val="000090"/>
                </a:solidFill>
                <a:cs typeface="Arial" pitchFamily="34" charset="0"/>
              </a:rPr>
              <a:t>Perhaps the greatest challenge for Asia is to “rediscover” how we can live in a Sustainable world, given rising population and the limits to Natural Resources</a:t>
            </a:r>
          </a:p>
          <a:p>
            <a:r>
              <a:rPr lang="en-US" sz="2800" dirty="0" smtClean="0">
                <a:solidFill>
                  <a:srgbClr val="000090"/>
                </a:solidFill>
                <a:cs typeface="Arial" pitchFamily="34" charset="0"/>
              </a:rPr>
              <a:t>Since neo-classical economics failed to deal with the contradiction between limits to growth and material consumption, we must re-examine within ourselves the foundations of political economy – how can the world can be a better place, without limitless wants to unlimited self-destruction?</a:t>
            </a:r>
          </a:p>
          <a:p>
            <a:r>
              <a:rPr lang="en-US" sz="2800" dirty="0" smtClean="0">
                <a:solidFill>
                  <a:srgbClr val="000090"/>
                </a:solidFill>
                <a:cs typeface="Arial" pitchFamily="34" charset="0"/>
              </a:rPr>
              <a:t>This is truly the challenge for Asian and global thinkers</a:t>
            </a:r>
            <a:endParaRPr lang="en-US" sz="2800" dirty="0">
              <a:cs typeface="Arial" pitchFamily="34" charset="0"/>
            </a:endParaRPr>
          </a:p>
        </p:txBody>
      </p:sp>
      <p:sp>
        <p:nvSpPr>
          <p:cNvPr id="4" name="Slide Number Placeholder 3"/>
          <p:cNvSpPr>
            <a:spLocks noGrp="1"/>
          </p:cNvSpPr>
          <p:nvPr>
            <p:ph type="sldNum" sz="quarter" idx="12"/>
          </p:nvPr>
        </p:nvSpPr>
        <p:spPr/>
        <p:txBody>
          <a:bodyPr/>
          <a:lstStyle/>
          <a:p>
            <a:pPr>
              <a:defRPr/>
            </a:pPr>
            <a:fld id="{191407BC-6AA6-4995-B6C3-527912E7C034}" type="slidenum">
              <a:rPr lang="en-US" smtClean="0"/>
              <a:pPr>
                <a:defRPr/>
              </a:pPr>
              <a:t>48</a:t>
            </a:fld>
            <a:endParaRPr lang="en-US"/>
          </a:p>
        </p:txBody>
      </p:sp>
    </p:spTree>
    <p:extLst>
      <p:ext uri="{BB962C8B-B14F-4D97-AF65-F5344CB8AC3E}">
        <p14:creationId xmlns:p14="http://schemas.microsoft.com/office/powerpoint/2010/main" xmlns="" val="2096671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51155" y="2151729"/>
            <a:ext cx="5300480" cy="2554545"/>
          </a:xfrm>
          <a:prstGeom prst="rect">
            <a:avLst/>
          </a:prstGeom>
          <a:noFill/>
        </p:spPr>
        <p:txBody>
          <a:bodyPr wrap="square" rtlCol="0">
            <a:spAutoFit/>
          </a:bodyPr>
          <a:lstStyle/>
          <a:p>
            <a:pPr algn="ctr"/>
            <a:r>
              <a:rPr lang="en-US" sz="4800" dirty="0" smtClean="0">
                <a:solidFill>
                  <a:srgbClr val="EA0000"/>
                </a:solidFill>
                <a:latin typeface="+mj-lt"/>
              </a:rPr>
              <a:t>THANK YOU</a:t>
            </a:r>
          </a:p>
          <a:p>
            <a:pPr algn="ctr"/>
            <a:endParaRPr lang="en-US" altLang="zh-CN" sz="3200" dirty="0" smtClean="0">
              <a:solidFill>
                <a:srgbClr val="000090"/>
              </a:solidFill>
              <a:latin typeface="+mj-lt"/>
              <a:cs typeface="Arial" pitchFamily="34" charset="0"/>
            </a:endParaRPr>
          </a:p>
          <a:p>
            <a:pPr algn="ctr"/>
            <a:r>
              <a:rPr lang="en-US" altLang="zh-CN" sz="4000" dirty="0" smtClean="0">
                <a:solidFill>
                  <a:srgbClr val="000090"/>
                </a:solidFill>
                <a:latin typeface="+mj-lt"/>
                <a:cs typeface="Arial" pitchFamily="34" charset="0"/>
              </a:rPr>
              <a:t>Andrew Sheng</a:t>
            </a:r>
          </a:p>
          <a:p>
            <a:pPr algn="ctr"/>
            <a:r>
              <a:rPr lang="en-US" altLang="zh-CN" sz="4000" dirty="0" err="1" smtClean="0">
                <a:solidFill>
                  <a:srgbClr val="000090"/>
                </a:solidFill>
                <a:latin typeface="+mj-lt"/>
                <a:cs typeface="Arial" pitchFamily="34" charset="0"/>
              </a:rPr>
              <a:t>as@andrewsheng.net</a:t>
            </a:r>
            <a:endParaRPr lang="en-US" sz="4000" dirty="0">
              <a:solidFill>
                <a:srgbClr val="000090"/>
              </a:solidFill>
              <a:latin typeface="+mj-lt"/>
              <a:cs typeface="Arial" pitchFamily="34" charset="0"/>
            </a:endParaRPr>
          </a:p>
        </p:txBody>
      </p:sp>
    </p:spTree>
    <p:extLst>
      <p:ext uri="{BB962C8B-B14F-4D97-AF65-F5344CB8AC3E}">
        <p14:creationId xmlns:p14="http://schemas.microsoft.com/office/powerpoint/2010/main" xmlns="" val="2439716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0" y="274638"/>
            <a:ext cx="8642509" cy="1143000"/>
          </a:xfrm>
        </p:spPr>
        <p:txBody>
          <a:bodyPr anchor="t">
            <a:normAutofit fontScale="90000"/>
          </a:bodyPr>
          <a:lstStyle/>
          <a:p>
            <a:pPr algn="l"/>
            <a:r>
              <a:rPr lang="en-MY" sz="3800" dirty="0" smtClean="0">
                <a:solidFill>
                  <a:srgbClr val="EA0000"/>
                </a:solidFill>
                <a:cs typeface="Arial" pitchFamily="34" charset="0"/>
              </a:rPr>
              <a:t>System-Wide Problems Can’t be Solved Partially</a:t>
            </a:r>
            <a:r>
              <a:rPr lang="en-MY" sz="3600" dirty="0" smtClean="0">
                <a:solidFill>
                  <a:srgbClr val="EA0000"/>
                </a:solidFill>
                <a:cs typeface="Arial" pitchFamily="34" charset="0"/>
              </a:rPr>
              <a:t/>
            </a:r>
            <a:br>
              <a:rPr lang="en-MY" sz="3600" dirty="0" smtClean="0">
                <a:solidFill>
                  <a:srgbClr val="EA0000"/>
                </a:solidFill>
                <a:cs typeface="Arial" pitchFamily="34" charset="0"/>
              </a:rPr>
            </a:br>
            <a:r>
              <a:rPr lang="en-MY" sz="2700" dirty="0" smtClean="0">
                <a:solidFill>
                  <a:srgbClr val="EA0000"/>
                </a:solidFill>
                <a:cs typeface="Arial" pitchFamily="34" charset="0"/>
              </a:rPr>
              <a:t>– Fritjof </a:t>
            </a:r>
            <a:r>
              <a:rPr lang="en-MY" sz="2700" dirty="0">
                <a:solidFill>
                  <a:srgbClr val="EA0000"/>
                </a:solidFill>
                <a:cs typeface="Arial" pitchFamily="34" charset="0"/>
              </a:rPr>
              <a:t>Capra, systems-</a:t>
            </a:r>
            <a:r>
              <a:rPr lang="en-MY" sz="2700" dirty="0" smtClean="0">
                <a:solidFill>
                  <a:srgbClr val="EA0000"/>
                </a:solidFill>
                <a:cs typeface="Arial" pitchFamily="34" charset="0"/>
              </a:rPr>
              <a:t>thinker </a:t>
            </a:r>
            <a:r>
              <a:rPr lang="en-US" sz="3100" b="1" dirty="0">
                <a:solidFill>
                  <a:srgbClr val="008000"/>
                </a:solidFill>
              </a:rPr>
              <a:t/>
            </a:r>
            <a:br>
              <a:rPr lang="en-US" sz="3100" b="1" dirty="0">
                <a:solidFill>
                  <a:srgbClr val="008000"/>
                </a:solidFill>
              </a:rPr>
            </a:br>
            <a:endParaRPr lang="en-US" sz="3100" dirty="0">
              <a:solidFill>
                <a:srgbClr val="008000"/>
              </a:solidFill>
            </a:endParaRPr>
          </a:p>
        </p:txBody>
      </p:sp>
      <p:sp>
        <p:nvSpPr>
          <p:cNvPr id="3" name="Content Placeholder 2"/>
          <p:cNvSpPr>
            <a:spLocks noGrp="1"/>
          </p:cNvSpPr>
          <p:nvPr>
            <p:ph idx="1"/>
          </p:nvPr>
        </p:nvSpPr>
        <p:spPr>
          <a:xfrm>
            <a:off x="478800" y="1600206"/>
            <a:ext cx="8642509" cy="4525963"/>
          </a:xfrm>
        </p:spPr>
        <p:txBody>
          <a:bodyPr>
            <a:noAutofit/>
          </a:bodyPr>
          <a:lstStyle/>
          <a:p>
            <a:pPr>
              <a:spcBef>
                <a:spcPts val="0"/>
              </a:spcBef>
              <a:spcAft>
                <a:spcPts val="2400"/>
              </a:spcAft>
            </a:pPr>
            <a:r>
              <a:rPr lang="en-US" sz="2800" dirty="0">
                <a:solidFill>
                  <a:srgbClr val="000090"/>
                </a:solidFill>
                <a:cs typeface="Arial" pitchFamily="34" charset="0"/>
              </a:rPr>
              <a:t>We are living in systems within systems. </a:t>
            </a:r>
            <a:r>
              <a:rPr lang="en-MY" sz="2800" dirty="0">
                <a:solidFill>
                  <a:srgbClr val="FF0000"/>
                </a:solidFill>
                <a:cs typeface="Arial" pitchFamily="34" charset="0"/>
              </a:rPr>
              <a:t>A system is more </a:t>
            </a:r>
            <a:r>
              <a:rPr lang="en-MY" sz="2800" dirty="0" smtClean="0">
                <a:solidFill>
                  <a:srgbClr val="FF0000"/>
                </a:solidFill>
                <a:cs typeface="Arial" pitchFamily="34" charset="0"/>
              </a:rPr>
              <a:t>than </a:t>
            </a:r>
            <a:r>
              <a:rPr lang="en-MY" sz="2800" dirty="0">
                <a:solidFill>
                  <a:srgbClr val="FF0000"/>
                </a:solidFill>
                <a:cs typeface="Arial" pitchFamily="34" charset="0"/>
              </a:rPr>
              <a:t>sum of its parts, which </a:t>
            </a:r>
            <a:r>
              <a:rPr lang="en-MY" sz="2800" dirty="0" smtClean="0">
                <a:solidFill>
                  <a:srgbClr val="FF0000"/>
                </a:solidFill>
                <a:cs typeface="Arial" pitchFamily="34" charset="0"/>
              </a:rPr>
              <a:t>exhibit </a:t>
            </a:r>
            <a:r>
              <a:rPr lang="en-MY" sz="2800" dirty="0">
                <a:solidFill>
                  <a:srgbClr val="FF0000"/>
                </a:solidFill>
                <a:cs typeface="Arial" pitchFamily="34" charset="0"/>
              </a:rPr>
              <a:t>adaptive, dynamic, goal-seeking, self-preserving, self-organising and evolutionary </a:t>
            </a:r>
            <a:r>
              <a:rPr lang="en-MY" sz="2800" dirty="0" err="1" smtClean="0">
                <a:solidFill>
                  <a:srgbClr val="FF0000"/>
                </a:solidFill>
                <a:cs typeface="Arial" pitchFamily="34" charset="0"/>
              </a:rPr>
              <a:t>behavior</a:t>
            </a:r>
            <a:endParaRPr lang="en-MY" sz="2800" dirty="0">
              <a:solidFill>
                <a:srgbClr val="FF0000"/>
              </a:solidFill>
              <a:cs typeface="Arial" pitchFamily="34" charset="0"/>
            </a:endParaRPr>
          </a:p>
          <a:p>
            <a:pPr>
              <a:spcBef>
                <a:spcPts val="0"/>
              </a:spcBef>
              <a:spcAft>
                <a:spcPts val="2400"/>
              </a:spcAft>
            </a:pPr>
            <a:r>
              <a:rPr lang="en-MY" sz="2800" dirty="0" smtClean="0">
                <a:solidFill>
                  <a:srgbClr val="000090"/>
                </a:solidFill>
                <a:cs typeface="Arial" pitchFamily="34" charset="0"/>
              </a:rPr>
              <a:t>We need a systemic and systematic way of thinking and acting based on the interactive and interconnected way the world evolves</a:t>
            </a:r>
          </a:p>
          <a:p>
            <a:pPr>
              <a:spcBef>
                <a:spcPts val="0"/>
              </a:spcBef>
              <a:spcAft>
                <a:spcPts val="2400"/>
              </a:spcAft>
            </a:pPr>
            <a:r>
              <a:rPr lang="en-MY" sz="2800" dirty="0" smtClean="0">
                <a:solidFill>
                  <a:srgbClr val="FF0000"/>
                </a:solidFill>
                <a:cs typeface="Arial" pitchFamily="34" charset="0"/>
              </a:rPr>
              <a:t>“Development process is not purely an economic process. It is also a social, ecological, and ethical process, a multidimensional and systemic process.”</a:t>
            </a:r>
            <a:endParaRPr lang="en-US" sz="2800" dirty="0" smtClean="0">
              <a:solidFill>
                <a:srgbClr val="FF0000"/>
              </a:solidFill>
              <a:cs typeface="Arial" pitchFamily="34" charset="0"/>
            </a:endParaRPr>
          </a:p>
        </p:txBody>
      </p:sp>
      <p:sp>
        <p:nvSpPr>
          <p:cNvPr id="4" name="Slide Number Placeholder 3"/>
          <p:cNvSpPr>
            <a:spLocks noGrp="1"/>
          </p:cNvSpPr>
          <p:nvPr>
            <p:ph type="sldNum" sz="quarter" idx="12"/>
          </p:nvPr>
        </p:nvSpPr>
        <p:spPr/>
        <p:txBody>
          <a:bodyPr/>
          <a:lstStyle/>
          <a:p>
            <a:fld id="{015BDF8E-003C-42C0-95D3-BACBA7A829F6}"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0" y="274638"/>
            <a:ext cx="8642509" cy="1143000"/>
          </a:xfrm>
        </p:spPr>
        <p:txBody>
          <a:bodyPr anchor="t"/>
          <a:lstStyle/>
          <a:p>
            <a:pPr algn="l"/>
            <a:r>
              <a:rPr lang="en-US" sz="4000" dirty="0" smtClean="0">
                <a:solidFill>
                  <a:srgbClr val="EA0000"/>
                </a:solidFill>
                <a:cs typeface="Arial" pitchFamily="34" charset="0"/>
              </a:rPr>
              <a:t>Current Consumption through Leverage Model is Unsustainable</a:t>
            </a:r>
            <a:endParaRPr lang="en-US" sz="4000" dirty="0">
              <a:solidFill>
                <a:srgbClr val="EA0000"/>
              </a:solidFill>
              <a:cs typeface="Arial" pitchFamily="34" charset="0"/>
            </a:endParaRPr>
          </a:p>
        </p:txBody>
      </p:sp>
      <p:sp>
        <p:nvSpPr>
          <p:cNvPr id="3" name="Content Placeholder 2"/>
          <p:cNvSpPr>
            <a:spLocks noGrp="1"/>
          </p:cNvSpPr>
          <p:nvPr>
            <p:ph idx="1"/>
          </p:nvPr>
        </p:nvSpPr>
        <p:spPr>
          <a:xfrm>
            <a:off x="478800" y="1600204"/>
            <a:ext cx="8642509" cy="5029196"/>
          </a:xfrm>
        </p:spPr>
        <p:txBody>
          <a:bodyPr/>
          <a:lstStyle/>
          <a:p>
            <a:r>
              <a:rPr lang="en-US" sz="2600" dirty="0" smtClean="0">
                <a:solidFill>
                  <a:srgbClr val="000090"/>
                </a:solidFill>
                <a:latin typeface="+mj-lt"/>
                <a:cs typeface="Arial" pitchFamily="34" charset="0"/>
              </a:rPr>
              <a:t>In Keynes time (1936), population was only 2 billion.  Currently 7 billion – 9 billion by 2050</a:t>
            </a:r>
          </a:p>
          <a:p>
            <a:r>
              <a:rPr lang="en-US" sz="2600" dirty="0" smtClean="0">
                <a:solidFill>
                  <a:srgbClr val="000090"/>
                </a:solidFill>
                <a:latin typeface="+mj-lt"/>
                <a:cs typeface="Arial" pitchFamily="34" charset="0"/>
              </a:rPr>
              <a:t>If every 6 billion non-US/European person consumes natural resources per capita like average US/European, no natural resources left</a:t>
            </a:r>
          </a:p>
          <a:p>
            <a:r>
              <a:rPr lang="en-US" sz="2600" dirty="0" smtClean="0">
                <a:solidFill>
                  <a:srgbClr val="000090"/>
                </a:solidFill>
                <a:latin typeface="+mj-lt"/>
                <a:cs typeface="Arial" pitchFamily="34" charset="0"/>
              </a:rPr>
              <a:t>Climate warming and Social Inequality biggest looming crises (terrorism comes from inequality and over-crowding/territorial disputes)</a:t>
            </a:r>
          </a:p>
          <a:p>
            <a:r>
              <a:rPr lang="en-US" sz="2600" dirty="0" smtClean="0">
                <a:solidFill>
                  <a:srgbClr val="000090"/>
                </a:solidFill>
                <a:latin typeface="+mj-lt"/>
                <a:cs typeface="Arial" pitchFamily="34" charset="0"/>
              </a:rPr>
              <a:t>We need to change to Green Sustainable Lifestyle with peace and social justice</a:t>
            </a:r>
          </a:p>
          <a:p>
            <a:r>
              <a:rPr lang="en-US" sz="2600" dirty="0" smtClean="0">
                <a:solidFill>
                  <a:srgbClr val="000090"/>
                </a:solidFill>
                <a:latin typeface="+mj-lt"/>
                <a:cs typeface="Arial" pitchFamily="34" charset="0"/>
              </a:rPr>
              <a:t>This requires different set of economic tools and mindset</a:t>
            </a:r>
          </a:p>
        </p:txBody>
      </p:sp>
      <p:sp>
        <p:nvSpPr>
          <p:cNvPr id="4" name="Slide Number Placeholder 3"/>
          <p:cNvSpPr>
            <a:spLocks noGrp="1"/>
          </p:cNvSpPr>
          <p:nvPr>
            <p:ph type="sldNum" sz="quarter" idx="12"/>
          </p:nvPr>
        </p:nvSpPr>
        <p:spPr/>
        <p:txBody>
          <a:bodyPr/>
          <a:lstStyle/>
          <a:p>
            <a:pPr>
              <a:defRPr/>
            </a:pPr>
            <a:fld id="{191407BC-6AA6-4995-B6C3-527912E7C034}" type="slidenum">
              <a:rPr lang="en-US" smtClean="0"/>
              <a:pPr>
                <a:defRPr/>
              </a:pPr>
              <a:t>6</a:t>
            </a:fld>
            <a:endParaRPr lang="en-US"/>
          </a:p>
        </p:txBody>
      </p:sp>
    </p:spTree>
    <p:extLst>
      <p:ext uri="{BB962C8B-B14F-4D97-AF65-F5344CB8AC3E}">
        <p14:creationId xmlns:p14="http://schemas.microsoft.com/office/powerpoint/2010/main" xmlns="" val="4091917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8800" y="274638"/>
            <a:ext cx="8642509" cy="1325562"/>
          </a:xfrm>
        </p:spPr>
        <p:txBody>
          <a:bodyPr anchor="t"/>
          <a:lstStyle/>
          <a:p>
            <a:pPr algn="l"/>
            <a:r>
              <a:rPr lang="en-US" sz="3200" dirty="0" smtClean="0">
                <a:solidFill>
                  <a:srgbClr val="EA0000"/>
                </a:solidFill>
                <a:cs typeface="Arial" pitchFamily="34" charset="0"/>
              </a:rPr>
              <a:t>Qualitative Growth for Economically Sound</a:t>
            </a:r>
            <a:r>
              <a:rPr lang="en-US" sz="3200" dirty="0">
                <a:solidFill>
                  <a:srgbClr val="EA0000"/>
                </a:solidFill>
                <a:cs typeface="Arial" pitchFamily="34" charset="0"/>
              </a:rPr>
              <a:t>, </a:t>
            </a:r>
            <a:r>
              <a:rPr lang="en-US" sz="3200" dirty="0" smtClean="0">
                <a:solidFill>
                  <a:srgbClr val="EA0000"/>
                </a:solidFill>
                <a:cs typeface="Arial" pitchFamily="34" charset="0"/>
              </a:rPr>
              <a:t>Ecologically Sustainable</a:t>
            </a:r>
            <a:r>
              <a:rPr lang="en-US" sz="3200" dirty="0">
                <a:solidFill>
                  <a:srgbClr val="EA0000"/>
                </a:solidFill>
                <a:cs typeface="Arial" pitchFamily="34" charset="0"/>
              </a:rPr>
              <a:t>, and </a:t>
            </a:r>
            <a:r>
              <a:rPr lang="en-US" sz="3200" dirty="0" smtClean="0">
                <a:solidFill>
                  <a:srgbClr val="EA0000"/>
                </a:solidFill>
                <a:cs typeface="Arial" pitchFamily="34" charset="0"/>
              </a:rPr>
              <a:t>Socially Just World  </a:t>
            </a:r>
            <a:r>
              <a:rPr lang="en-US" sz="2800" dirty="0" smtClean="0">
                <a:solidFill>
                  <a:srgbClr val="EA0000"/>
                </a:solidFill>
                <a:cs typeface="Arial" pitchFamily="34" charset="0"/>
              </a:rPr>
              <a:t/>
            </a:r>
            <a:br>
              <a:rPr lang="en-US" sz="2800" dirty="0" smtClean="0">
                <a:solidFill>
                  <a:srgbClr val="EA0000"/>
                </a:solidFill>
                <a:cs typeface="Arial" pitchFamily="34" charset="0"/>
              </a:rPr>
            </a:br>
            <a:r>
              <a:rPr lang="en-US" sz="2400" dirty="0" smtClean="0">
                <a:solidFill>
                  <a:srgbClr val="EA0000"/>
                </a:solidFill>
                <a:cs typeface="Arial" pitchFamily="34" charset="0"/>
              </a:rPr>
              <a:t>– </a:t>
            </a:r>
            <a:r>
              <a:rPr lang="en-US" sz="2400" dirty="0" err="1" smtClean="0">
                <a:solidFill>
                  <a:srgbClr val="EA0000"/>
                </a:solidFill>
                <a:cs typeface="Arial" pitchFamily="34" charset="0"/>
              </a:rPr>
              <a:t>Fritjof</a:t>
            </a:r>
            <a:r>
              <a:rPr lang="en-US" sz="2400" dirty="0" smtClean="0">
                <a:solidFill>
                  <a:srgbClr val="EA0000"/>
                </a:solidFill>
                <a:cs typeface="Arial" pitchFamily="34" charset="0"/>
              </a:rPr>
              <a:t> Capra and Hazel Henderson September 2009 </a:t>
            </a:r>
            <a:r>
              <a:rPr lang="en-US" sz="1800" b="1" dirty="0" smtClean="0">
                <a:solidFill>
                  <a:srgbClr val="EA0000"/>
                </a:solidFill>
                <a:cs typeface="Arial" pitchFamily="34" charset="0"/>
              </a:rPr>
              <a:t/>
            </a:r>
            <a:br>
              <a:rPr lang="en-US" sz="1800" b="1" dirty="0" smtClean="0">
                <a:solidFill>
                  <a:srgbClr val="EA0000"/>
                </a:solidFill>
                <a:cs typeface="Arial" pitchFamily="34" charset="0"/>
              </a:rPr>
            </a:br>
            <a:endParaRPr lang="zh-CN" altLang="en-US" sz="2400" b="1" dirty="0">
              <a:solidFill>
                <a:srgbClr val="EA0000"/>
              </a:solidFill>
              <a:cs typeface="Arial" pitchFamily="34" charset="0"/>
            </a:endParaRPr>
          </a:p>
        </p:txBody>
      </p:sp>
      <p:sp>
        <p:nvSpPr>
          <p:cNvPr id="3" name="内容占位符 2"/>
          <p:cNvSpPr>
            <a:spLocks noGrp="1"/>
          </p:cNvSpPr>
          <p:nvPr>
            <p:ph idx="1"/>
          </p:nvPr>
        </p:nvSpPr>
        <p:spPr>
          <a:xfrm>
            <a:off x="478800" y="1764000"/>
            <a:ext cx="8642509" cy="4525963"/>
          </a:xfrm>
        </p:spPr>
        <p:txBody>
          <a:bodyPr/>
          <a:lstStyle/>
          <a:p>
            <a:r>
              <a:rPr lang="en-US" sz="2800" dirty="0">
                <a:solidFill>
                  <a:srgbClr val="000090"/>
                </a:solidFill>
                <a:latin typeface="+mj-lt"/>
                <a:cs typeface="Arial" pitchFamily="34" charset="0"/>
              </a:rPr>
              <a:t>How can we transform the global economy from a system striving for </a:t>
            </a:r>
            <a:r>
              <a:rPr lang="en-US" sz="2800" dirty="0">
                <a:solidFill>
                  <a:srgbClr val="EA0000"/>
                </a:solidFill>
                <a:latin typeface="+mj-lt"/>
                <a:cs typeface="Arial" pitchFamily="34" charset="0"/>
              </a:rPr>
              <a:t>unlimited quantitative growth, which is manifestly unsustainable</a:t>
            </a:r>
            <a:r>
              <a:rPr lang="en-US" sz="2800" dirty="0">
                <a:solidFill>
                  <a:srgbClr val="000090"/>
                </a:solidFill>
                <a:latin typeface="+mj-lt"/>
                <a:cs typeface="Arial" pitchFamily="34" charset="0"/>
              </a:rPr>
              <a:t>, to one that is ecologically sound without generating human hardship through more unemployment? </a:t>
            </a:r>
          </a:p>
          <a:p>
            <a:r>
              <a:rPr lang="en-US" sz="2800" dirty="0" smtClean="0">
                <a:solidFill>
                  <a:srgbClr val="000090"/>
                </a:solidFill>
                <a:latin typeface="+mj-lt"/>
                <a:cs typeface="Arial" pitchFamily="34" charset="0"/>
              </a:rPr>
              <a:t>“The </a:t>
            </a:r>
            <a:r>
              <a:rPr lang="en-US" sz="2800" dirty="0">
                <a:solidFill>
                  <a:srgbClr val="000090"/>
                </a:solidFill>
                <a:latin typeface="+mj-lt"/>
                <a:cs typeface="Arial" pitchFamily="34" charset="0"/>
              </a:rPr>
              <a:t>major problems of our </a:t>
            </a:r>
            <a:r>
              <a:rPr lang="en-US" sz="2800" dirty="0" smtClean="0">
                <a:solidFill>
                  <a:srgbClr val="000090"/>
                </a:solidFill>
                <a:latin typeface="+mj-lt"/>
                <a:cs typeface="Arial" pitchFamily="34" charset="0"/>
              </a:rPr>
              <a:t>time – </a:t>
            </a:r>
            <a:r>
              <a:rPr lang="en-US" sz="2800" dirty="0">
                <a:solidFill>
                  <a:srgbClr val="000090"/>
                </a:solidFill>
                <a:latin typeface="+mj-lt"/>
                <a:cs typeface="Arial" pitchFamily="34" charset="0"/>
              </a:rPr>
              <a:t>energy, the environment, climate change, food security, and financial security </a:t>
            </a:r>
            <a:r>
              <a:rPr lang="en-US" sz="2800" dirty="0" smtClean="0">
                <a:solidFill>
                  <a:srgbClr val="000090"/>
                </a:solidFill>
                <a:latin typeface="+mj-lt"/>
                <a:cs typeface="Arial" pitchFamily="34" charset="0"/>
              </a:rPr>
              <a:t>– </a:t>
            </a:r>
            <a:r>
              <a:rPr lang="en-US" sz="2800" dirty="0">
                <a:solidFill>
                  <a:srgbClr val="000090"/>
                </a:solidFill>
                <a:latin typeface="+mj-lt"/>
                <a:cs typeface="Arial" pitchFamily="34" charset="0"/>
              </a:rPr>
              <a:t>cannot be understood in isolation. They are systemic problems, which means that they are all interconnected and interdependent</a:t>
            </a:r>
            <a:r>
              <a:rPr lang="en-US" sz="2800" dirty="0" smtClean="0">
                <a:solidFill>
                  <a:srgbClr val="000090"/>
                </a:solidFill>
                <a:latin typeface="+mj-lt"/>
                <a:cs typeface="Arial" pitchFamily="34" charset="0"/>
              </a:rPr>
              <a:t>.”</a:t>
            </a:r>
            <a:endParaRPr lang="en-US" sz="2800" dirty="0">
              <a:solidFill>
                <a:srgbClr val="000090"/>
              </a:solidFill>
              <a:latin typeface="+mj-lt"/>
              <a:cs typeface="Arial" pitchFamily="34" charset="0"/>
            </a:endParaRPr>
          </a:p>
        </p:txBody>
      </p:sp>
      <p:sp>
        <p:nvSpPr>
          <p:cNvPr id="4" name="灯片编号占位符 3"/>
          <p:cNvSpPr>
            <a:spLocks noGrp="1"/>
          </p:cNvSpPr>
          <p:nvPr>
            <p:ph type="sldNum" sz="quarter" idx="12"/>
          </p:nvPr>
        </p:nvSpPr>
        <p:spPr/>
        <p:txBody>
          <a:bodyPr/>
          <a:lstStyle/>
          <a:p>
            <a:pPr>
              <a:defRPr/>
            </a:pPr>
            <a:fld id="{191407BC-6AA6-4995-B6C3-527912E7C034}" type="slidenum">
              <a:rPr lang="en-US" smtClean="0"/>
              <a:pPr>
                <a:defRPr/>
              </a:pPr>
              <a:t>7</a:t>
            </a:fld>
            <a:endParaRPr lang="en-US"/>
          </a:p>
        </p:txBody>
      </p:sp>
    </p:spTree>
    <p:extLst>
      <p:ext uri="{BB962C8B-B14F-4D97-AF65-F5344CB8AC3E}">
        <p14:creationId xmlns:p14="http://schemas.microsoft.com/office/powerpoint/2010/main" xmlns="" val="1359207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cstate="print"/>
          <a:stretch>
            <a:fillRect/>
          </a:stretch>
        </p:blipFill>
        <p:spPr>
          <a:xfrm>
            <a:off x="2400699" y="2485443"/>
            <a:ext cx="4788057" cy="3686765"/>
          </a:xfrm>
          <a:prstGeom prst="rect">
            <a:avLst/>
          </a:prstGeom>
        </p:spPr>
      </p:pic>
      <p:sp>
        <p:nvSpPr>
          <p:cNvPr id="6148" name="Rectangle 8"/>
          <p:cNvSpPr>
            <a:spLocks noGrp="1" noChangeArrowheads="1"/>
          </p:cNvSpPr>
          <p:nvPr>
            <p:ph type="title" idx="4294967295"/>
          </p:nvPr>
        </p:nvSpPr>
        <p:spPr>
          <a:xfrm>
            <a:off x="478800" y="273600"/>
            <a:ext cx="8882579" cy="1250400"/>
          </a:xfrm>
        </p:spPr>
        <p:txBody>
          <a:bodyPr anchor="t"/>
          <a:lstStyle/>
          <a:p>
            <a:pPr algn="l" eaLnBrk="1" hangingPunct="1"/>
            <a:r>
              <a:rPr lang="en-US" sz="4000" dirty="0" smtClean="0">
                <a:solidFill>
                  <a:srgbClr val="EA0000"/>
                </a:solidFill>
                <a:cs typeface="Arial" pitchFamily="34" charset="0"/>
              </a:rPr>
              <a:t>Four Levels to Analyze Complex Adaptive Economies</a:t>
            </a:r>
          </a:p>
        </p:txBody>
      </p:sp>
      <p:sp>
        <p:nvSpPr>
          <p:cNvPr id="16" name="TextBox 15"/>
          <p:cNvSpPr txBox="1"/>
          <p:nvPr/>
        </p:nvSpPr>
        <p:spPr>
          <a:xfrm>
            <a:off x="240070" y="1752604"/>
            <a:ext cx="3360976" cy="1523494"/>
          </a:xfrm>
          <a:prstGeom prst="rect">
            <a:avLst/>
          </a:prstGeom>
          <a:noFill/>
        </p:spPr>
        <p:txBody>
          <a:bodyPr wrap="square" rtlCol="0">
            <a:spAutoFit/>
          </a:bodyPr>
          <a:lstStyle/>
          <a:p>
            <a:pPr algn="ctr"/>
            <a:r>
              <a:rPr lang="en-US" sz="2000" u="sng" dirty="0" err="1" smtClean="0">
                <a:solidFill>
                  <a:srgbClr val="FF0000"/>
                </a:solidFill>
                <a:latin typeface="+mn-lt"/>
                <a:cs typeface="Arial" pitchFamily="34" charset="0"/>
              </a:rPr>
              <a:t>Mezo</a:t>
            </a:r>
            <a:r>
              <a:rPr lang="en-US" sz="2000" u="sng" dirty="0" smtClean="0">
                <a:solidFill>
                  <a:srgbClr val="FF0000"/>
                </a:solidFill>
                <a:latin typeface="+mn-lt"/>
                <a:cs typeface="Arial" pitchFamily="34" charset="0"/>
              </a:rPr>
              <a:t>-economics</a:t>
            </a:r>
          </a:p>
          <a:p>
            <a:pPr algn="ctr"/>
            <a:r>
              <a:rPr lang="en-US" sz="2000" u="sng" dirty="0" smtClean="0">
                <a:latin typeface="+mn-lt"/>
                <a:cs typeface="Arial" pitchFamily="34" charset="0"/>
              </a:rPr>
              <a:t>Architecture </a:t>
            </a:r>
            <a:r>
              <a:rPr lang="en-US" sz="2000" u="sng" dirty="0" smtClean="0">
                <a:solidFill>
                  <a:prstClr val="black"/>
                </a:solidFill>
                <a:latin typeface="+mn-lt"/>
                <a:cs typeface="Arial" pitchFamily="34" charset="0"/>
              </a:rPr>
              <a:t>of Markets</a:t>
            </a:r>
          </a:p>
          <a:p>
            <a:pPr algn="ctr">
              <a:spcBef>
                <a:spcPts val="600"/>
              </a:spcBef>
            </a:pPr>
            <a:r>
              <a:rPr lang="en-US" sz="1600" i="1" dirty="0" smtClean="0">
                <a:solidFill>
                  <a:prstClr val="black"/>
                </a:solidFill>
                <a:latin typeface="+mn-lt"/>
                <a:cs typeface="Arial" pitchFamily="34" charset="0"/>
              </a:rPr>
              <a:t>Systemic topology that determines structure, efficiency, and transaction costs</a:t>
            </a:r>
          </a:p>
        </p:txBody>
      </p:sp>
      <p:sp>
        <p:nvSpPr>
          <p:cNvPr id="17" name="TextBox 16"/>
          <p:cNvSpPr txBox="1"/>
          <p:nvPr/>
        </p:nvSpPr>
        <p:spPr>
          <a:xfrm>
            <a:off x="4" y="4800609"/>
            <a:ext cx="3280953" cy="1446550"/>
          </a:xfrm>
          <a:prstGeom prst="rect">
            <a:avLst/>
          </a:prstGeom>
          <a:noFill/>
        </p:spPr>
        <p:txBody>
          <a:bodyPr wrap="square" rtlCol="0">
            <a:spAutoFit/>
          </a:bodyPr>
          <a:lstStyle/>
          <a:p>
            <a:pPr algn="ctr"/>
            <a:r>
              <a:rPr lang="en-US" sz="2000" u="sng" dirty="0" smtClean="0">
                <a:solidFill>
                  <a:srgbClr val="FF0000"/>
                </a:solidFill>
                <a:latin typeface="+mn-lt"/>
                <a:cs typeface="Arial" pitchFamily="34" charset="0"/>
              </a:rPr>
              <a:t>Macro-economics</a:t>
            </a:r>
          </a:p>
          <a:p>
            <a:pPr algn="ctr"/>
            <a:r>
              <a:rPr lang="en-US" sz="2000" u="sng" dirty="0" smtClean="0">
                <a:latin typeface="+mn-lt"/>
                <a:cs typeface="Arial" pitchFamily="34" charset="0"/>
              </a:rPr>
              <a:t>Broad </a:t>
            </a:r>
            <a:r>
              <a:rPr lang="en-US" sz="2000" u="sng" dirty="0" err="1" smtClean="0">
                <a:latin typeface="+mn-lt"/>
                <a:cs typeface="Arial" pitchFamily="34" charset="0"/>
              </a:rPr>
              <a:t>sectoral</a:t>
            </a:r>
            <a:r>
              <a:rPr lang="en-US" sz="2000" u="sng" dirty="0" smtClean="0">
                <a:latin typeface="+mn-lt"/>
                <a:cs typeface="Arial" pitchFamily="34" charset="0"/>
              </a:rPr>
              <a:t> behavior</a:t>
            </a:r>
          </a:p>
          <a:p>
            <a:pPr algn="ctr"/>
            <a:r>
              <a:rPr lang="en-US" sz="1600" i="1" dirty="0" smtClean="0">
                <a:solidFill>
                  <a:prstClr val="black"/>
                </a:solidFill>
                <a:latin typeface="+mn-lt"/>
                <a:cs typeface="Arial" pitchFamily="34" charset="0"/>
              </a:rPr>
              <a:t>Flows, Stocks and Relationships Global, national, local frameworks, incentives, and directions</a:t>
            </a:r>
          </a:p>
        </p:txBody>
      </p:sp>
      <p:sp>
        <p:nvSpPr>
          <p:cNvPr id="19" name="TextBox 18"/>
          <p:cNvSpPr txBox="1"/>
          <p:nvPr/>
        </p:nvSpPr>
        <p:spPr>
          <a:xfrm>
            <a:off x="6241812" y="1752609"/>
            <a:ext cx="3360976" cy="1277273"/>
          </a:xfrm>
          <a:prstGeom prst="rect">
            <a:avLst/>
          </a:prstGeom>
          <a:noFill/>
        </p:spPr>
        <p:txBody>
          <a:bodyPr wrap="square" rtlCol="0">
            <a:spAutoFit/>
          </a:bodyPr>
          <a:lstStyle/>
          <a:p>
            <a:pPr algn="ctr"/>
            <a:r>
              <a:rPr lang="en-US" sz="2000" u="sng" dirty="0" smtClean="0">
                <a:solidFill>
                  <a:srgbClr val="FF0000"/>
                </a:solidFill>
                <a:latin typeface="+mn-lt"/>
                <a:cs typeface="Arial" pitchFamily="34" charset="0"/>
              </a:rPr>
              <a:t>Meta-Economics</a:t>
            </a:r>
          </a:p>
          <a:p>
            <a:pPr algn="ctr"/>
            <a:r>
              <a:rPr lang="en-US" sz="2000" u="sng" dirty="0" smtClean="0">
                <a:latin typeface="+mn-lt"/>
                <a:cs typeface="Arial" pitchFamily="34" charset="0"/>
              </a:rPr>
              <a:t>Thinking behind Models </a:t>
            </a:r>
          </a:p>
          <a:p>
            <a:pPr algn="ctr">
              <a:spcBef>
                <a:spcPts val="600"/>
              </a:spcBef>
            </a:pPr>
            <a:r>
              <a:rPr lang="en-US" sz="1600" i="1" dirty="0" smtClean="0">
                <a:solidFill>
                  <a:prstClr val="black"/>
                </a:solidFill>
                <a:latin typeface="+mn-lt"/>
                <a:cs typeface="Arial" pitchFamily="34" charset="0"/>
              </a:rPr>
              <a:t>If the thinking is wrong, the action is wrong</a:t>
            </a:r>
          </a:p>
        </p:txBody>
      </p:sp>
      <p:sp>
        <p:nvSpPr>
          <p:cNvPr id="20" name="TextBox 19"/>
          <p:cNvSpPr txBox="1"/>
          <p:nvPr/>
        </p:nvSpPr>
        <p:spPr>
          <a:xfrm>
            <a:off x="6081766" y="4800600"/>
            <a:ext cx="3120906" cy="646331"/>
          </a:xfrm>
          <a:prstGeom prst="rect">
            <a:avLst/>
          </a:prstGeom>
          <a:noFill/>
        </p:spPr>
        <p:txBody>
          <a:bodyPr wrap="square" rtlCol="0">
            <a:spAutoFit/>
          </a:bodyPr>
          <a:lstStyle/>
          <a:p>
            <a:pPr algn="ctr"/>
            <a:r>
              <a:rPr lang="en-US" sz="2000" u="sng" dirty="0" smtClean="0">
                <a:solidFill>
                  <a:srgbClr val="FF0000"/>
                </a:solidFill>
                <a:latin typeface="+mn-lt"/>
                <a:cs typeface="Arial" pitchFamily="34" charset="0"/>
              </a:rPr>
              <a:t>Micro-economics</a:t>
            </a:r>
          </a:p>
          <a:p>
            <a:pPr algn="ctr">
              <a:spcBef>
                <a:spcPts val="0"/>
              </a:spcBef>
            </a:pPr>
            <a:r>
              <a:rPr lang="en-US" sz="1600" i="1" dirty="0" smtClean="0">
                <a:solidFill>
                  <a:prstClr val="black"/>
                </a:solidFill>
                <a:latin typeface="+mn-lt"/>
                <a:cs typeface="Arial" pitchFamily="34" charset="0"/>
              </a:rPr>
              <a:t>Behavior at the firm and state level</a:t>
            </a:r>
          </a:p>
        </p:txBody>
      </p:sp>
      <p:cxnSp>
        <p:nvCxnSpPr>
          <p:cNvPr id="22" name="Straight Connector 21"/>
          <p:cNvCxnSpPr/>
          <p:nvPr/>
        </p:nvCxnSpPr>
        <p:spPr bwMode="auto">
          <a:xfrm>
            <a:off x="1840534" y="32766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flipV="1">
            <a:off x="3521022" y="4876800"/>
            <a:ext cx="880256" cy="6096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flipH="1">
            <a:off x="3120906" y="5486400"/>
            <a:ext cx="400116"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rot="10800000">
            <a:off x="5841696" y="3962400"/>
            <a:ext cx="1360395" cy="6096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flipV="1">
            <a:off x="7202091" y="4572000"/>
            <a:ext cx="0" cy="2286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flipV="1">
            <a:off x="4881417" y="2514600"/>
            <a:ext cx="960279" cy="685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5841696" y="2514600"/>
            <a:ext cx="24007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1" name="Slide Number Placeholder 20"/>
          <p:cNvSpPr>
            <a:spLocks noGrp="1"/>
          </p:cNvSpPr>
          <p:nvPr>
            <p:ph type="sldNum" sz="quarter" idx="12"/>
          </p:nvPr>
        </p:nvSpPr>
        <p:spPr/>
        <p:txBody>
          <a:bodyPr/>
          <a:lstStyle/>
          <a:p>
            <a:pPr>
              <a:defRPr/>
            </a:pPr>
            <a:fld id="{C5B2335C-46E5-4B5E-AC00-E9BD19836E75}" type="slidenum">
              <a:rPr lang="en-US" smtClean="0">
                <a:solidFill>
                  <a:prstClr val="black">
                    <a:tint val="75000"/>
                  </a:prstClr>
                </a:solidFill>
              </a:rPr>
              <a:pPr>
                <a:defRPr/>
              </a:pPr>
              <a:t>8</a:t>
            </a:fld>
            <a:endParaRPr lang="en-US" dirty="0">
              <a:solidFill>
                <a:prstClr val="black">
                  <a:tint val="75000"/>
                </a:prstClr>
              </a:solidFill>
            </a:endParaRPr>
          </a:p>
        </p:txBody>
      </p:sp>
      <p:cxnSp>
        <p:nvCxnSpPr>
          <p:cNvPr id="33" name="Straight Connector 32"/>
          <p:cNvCxnSpPr/>
          <p:nvPr/>
        </p:nvCxnSpPr>
        <p:spPr bwMode="auto">
          <a:xfrm>
            <a:off x="1840534" y="3581400"/>
            <a:ext cx="1200349"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xmlns="" val="365725973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AEF6112-E6C9-4095-8444-B84CFE693D4F}" type="slidenum">
              <a:rPr lang="en-US" smtClean="0"/>
              <a:pPr>
                <a:defRPr/>
              </a:pPr>
              <a:t>9</a:t>
            </a:fld>
            <a:endParaRPr lang="en-US"/>
          </a:p>
        </p:txBody>
      </p:sp>
      <p:sp>
        <p:nvSpPr>
          <p:cNvPr id="8" name="TextBox 7"/>
          <p:cNvSpPr txBox="1"/>
          <p:nvPr/>
        </p:nvSpPr>
        <p:spPr>
          <a:xfrm>
            <a:off x="478800" y="273600"/>
            <a:ext cx="8970794" cy="923330"/>
          </a:xfrm>
          <a:prstGeom prst="rect">
            <a:avLst/>
          </a:prstGeom>
          <a:noFill/>
        </p:spPr>
        <p:txBody>
          <a:bodyPr wrap="square" rtlCol="0">
            <a:spAutoFit/>
          </a:bodyPr>
          <a:lstStyle/>
          <a:p>
            <a:r>
              <a:rPr lang="en-US" sz="3000" dirty="0" smtClean="0">
                <a:solidFill>
                  <a:srgbClr val="EA0000"/>
                </a:solidFill>
                <a:latin typeface="+mj-lt"/>
              </a:rPr>
              <a:t>From Data to Wisdom – Visualizing Knowledge Change</a:t>
            </a:r>
          </a:p>
          <a:p>
            <a:r>
              <a:rPr lang="en-US" sz="2400" i="1" dirty="0" smtClean="0">
                <a:solidFill>
                  <a:srgbClr val="EA0000"/>
                </a:solidFill>
                <a:latin typeface="+mj-lt"/>
              </a:rPr>
              <a:t>Mapping and Visualizing Change</a:t>
            </a:r>
            <a:endParaRPr lang="en-US" sz="2400" i="1" dirty="0">
              <a:solidFill>
                <a:srgbClr val="EA0000"/>
              </a:solidFill>
              <a:latin typeface="+mj-lt"/>
            </a:endParaRPr>
          </a:p>
        </p:txBody>
      </p:sp>
      <p:pic>
        <p:nvPicPr>
          <p:cNvPr id="6" name="Picture 2"/>
          <p:cNvPicPr>
            <a:picLocks noChangeAspect="1" noChangeArrowheads="1"/>
          </p:cNvPicPr>
          <p:nvPr/>
        </p:nvPicPr>
        <p:blipFill>
          <a:blip r:embed="rId2" cstate="print"/>
          <a:srcRect/>
          <a:stretch>
            <a:fillRect/>
          </a:stretch>
        </p:blipFill>
        <p:spPr bwMode="auto">
          <a:xfrm>
            <a:off x="1" y="2281309"/>
            <a:ext cx="9602788" cy="3738491"/>
          </a:xfrm>
          <a:prstGeom prst="rect">
            <a:avLst/>
          </a:prstGeom>
          <a:noFill/>
          <a:ln w="9525">
            <a:noFill/>
            <a:miter lim="800000"/>
            <a:headEnd/>
            <a:tailEnd/>
          </a:ln>
        </p:spPr>
      </p:pic>
      <p:sp>
        <p:nvSpPr>
          <p:cNvPr id="10" name="Rectangle 9"/>
          <p:cNvSpPr/>
          <p:nvPr/>
        </p:nvSpPr>
        <p:spPr>
          <a:xfrm>
            <a:off x="1443540" y="1602000"/>
            <a:ext cx="2585580" cy="707886"/>
          </a:xfrm>
          <a:prstGeom prst="rect">
            <a:avLst/>
          </a:prstGeom>
        </p:spPr>
        <p:txBody>
          <a:bodyPr wrap="none">
            <a:spAutoFit/>
          </a:bodyPr>
          <a:lstStyle/>
          <a:p>
            <a:r>
              <a:rPr lang="en-US" sz="2000" dirty="0" smtClean="0">
                <a:latin typeface="+mn-lt"/>
              </a:rPr>
              <a:t>Progressing to Wisdom</a:t>
            </a:r>
          </a:p>
          <a:p>
            <a:r>
              <a:rPr lang="en-US" sz="2000" dirty="0" smtClean="0">
                <a:latin typeface="+mn-lt"/>
              </a:rPr>
              <a:t>(Clark, 2010)  </a:t>
            </a:r>
            <a:endParaRPr lang="en-US" sz="2000" dirty="0">
              <a:latin typeface="+mn-lt"/>
            </a:endParaRPr>
          </a:p>
        </p:txBody>
      </p:sp>
      <p:sp>
        <p:nvSpPr>
          <p:cNvPr id="11" name="Rectangle 10"/>
          <p:cNvSpPr/>
          <p:nvPr/>
        </p:nvSpPr>
        <p:spPr>
          <a:xfrm>
            <a:off x="6195783" y="1602000"/>
            <a:ext cx="2568011" cy="707886"/>
          </a:xfrm>
          <a:prstGeom prst="rect">
            <a:avLst/>
          </a:prstGeom>
        </p:spPr>
        <p:txBody>
          <a:bodyPr wrap="none">
            <a:spAutoFit/>
          </a:bodyPr>
          <a:lstStyle/>
          <a:p>
            <a:r>
              <a:rPr lang="en-US" sz="2000" dirty="0" smtClean="0">
                <a:latin typeface="+mn-lt"/>
              </a:rPr>
              <a:t>Winnowing to Wisdom</a:t>
            </a:r>
          </a:p>
          <a:p>
            <a:r>
              <a:rPr lang="en-US" sz="2000" dirty="0" smtClean="0">
                <a:latin typeface="+mn-lt"/>
              </a:rPr>
              <a:t>(Hey, 2004)  </a:t>
            </a:r>
            <a:endParaRPr lang="en-US" sz="2000" dirty="0">
              <a:latin typeface="+mn-lt"/>
            </a:endParaRPr>
          </a:p>
        </p:txBody>
      </p:sp>
      <p:sp>
        <p:nvSpPr>
          <p:cNvPr id="12" name="TextBox 11"/>
          <p:cNvSpPr txBox="1"/>
          <p:nvPr/>
        </p:nvSpPr>
        <p:spPr>
          <a:xfrm>
            <a:off x="1" y="6334780"/>
            <a:ext cx="8763793" cy="523220"/>
          </a:xfrm>
          <a:prstGeom prst="rect">
            <a:avLst/>
          </a:prstGeom>
          <a:noFill/>
        </p:spPr>
        <p:txBody>
          <a:bodyPr wrap="square" rtlCol="0">
            <a:spAutoFit/>
          </a:bodyPr>
          <a:lstStyle/>
          <a:p>
            <a:r>
              <a:rPr lang="en-US" sz="1400" dirty="0" smtClean="0">
                <a:latin typeface="+mn-lt"/>
              </a:rPr>
              <a:t>Source: Flood, Lemieux, </a:t>
            </a:r>
            <a:r>
              <a:rPr lang="en-US" sz="1400" dirty="0" err="1" smtClean="0">
                <a:latin typeface="+mn-lt"/>
              </a:rPr>
              <a:t>Varga</a:t>
            </a:r>
            <a:r>
              <a:rPr lang="en-US" sz="1400" dirty="0" smtClean="0">
                <a:latin typeface="+mn-lt"/>
              </a:rPr>
              <a:t> &amp; Wong. 2014. “</a:t>
            </a:r>
            <a:r>
              <a:rPr lang="en-US" sz="1400" i="1" dirty="0" smtClean="0">
                <a:latin typeface="+mn-lt"/>
                <a:hlinkClick r:id="rId3"/>
              </a:rPr>
              <a:t>The Application of Visual Analytics to Financial Stability Monitoring</a:t>
            </a:r>
            <a:r>
              <a:rPr lang="en-US" sz="1400" dirty="0" smtClean="0">
                <a:latin typeface="+mn-lt"/>
              </a:rPr>
              <a:t>.” Office of Financial Research, Working Paper.</a:t>
            </a:r>
            <a:endParaRPr lang="en-US" sz="1400" dirty="0">
              <a:latin typeface="+mn-lt"/>
            </a:endParaRPr>
          </a:p>
        </p:txBody>
      </p:sp>
    </p:spTree>
    <p:extLst>
      <p:ext uri="{BB962C8B-B14F-4D97-AF65-F5344CB8AC3E}">
        <p14:creationId xmlns:p14="http://schemas.microsoft.com/office/powerpoint/2010/main" xmlns="" val="3752634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21468</TotalTime>
  <Words>3168</Words>
  <Application>Microsoft Office PowerPoint</Application>
  <PresentationFormat>Custom</PresentationFormat>
  <Paragraphs>339</Paragraphs>
  <Slides>49</Slides>
  <Notes>7</Notes>
  <HiddenSlides>0</HiddenSlides>
  <MMClips>1</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Slide 1</vt:lpstr>
      <vt:lpstr>Introduction: New Economic Thinking</vt:lpstr>
      <vt:lpstr>What is New Economic Thinking?</vt:lpstr>
      <vt:lpstr>From Perfection to Fallible Decision-Making Under Radical Uncertainty</vt:lpstr>
      <vt:lpstr>System-Wide Problems Can’t be Solved Partially – Fritjof Capra, systems-thinker  </vt:lpstr>
      <vt:lpstr>Current Consumption through Leverage Model is Unsustainable</vt:lpstr>
      <vt:lpstr>Qualitative Growth for Economically Sound, Ecologically Sustainable, and Socially Just World   – Fritjof Capra and Hazel Henderson September 2009  </vt:lpstr>
      <vt:lpstr>Four Levels to Analyze Complex Adaptive Economies</vt:lpstr>
      <vt:lpstr>Slide 9</vt:lpstr>
      <vt:lpstr>Slide 10</vt:lpstr>
      <vt:lpstr>Slide 11</vt:lpstr>
      <vt:lpstr>Complexity Economics Shows Us the Unseen Side of the Moon – Brian Arthur (2014)</vt:lpstr>
      <vt:lpstr>Soros Theory of Reflexivity</vt:lpstr>
      <vt:lpstr>Soros – Reflexive Systems – thinking changes reality that changes cognition that changes action that changes context</vt:lpstr>
      <vt:lpstr>Radical Uncertainty and Model Risk – Lo and Mueller (2010)</vt:lpstr>
      <vt:lpstr>From Normal Distributions to Power Law Fat Tails – Nassim Taleb Anti-fragility (2012)</vt:lpstr>
      <vt:lpstr>Networks Exhibit Power Law Patterns</vt:lpstr>
      <vt:lpstr>Long Run Markets Behave Less on Normal Distribution and More Power Law Distributions</vt:lpstr>
      <vt:lpstr>Income Inequality in Anglo-Saxon Countries, 1910-2010</vt:lpstr>
      <vt:lpstr>Slide 20</vt:lpstr>
      <vt:lpstr>System Thinking Generates New Theories in Various Fields</vt:lpstr>
      <vt:lpstr>Slide 22</vt:lpstr>
      <vt:lpstr>All Systems Have Architecture</vt:lpstr>
      <vt:lpstr>Global Banking System More Tightly Inter-connected (1990-2007)</vt:lpstr>
      <vt:lpstr>Slide 25</vt:lpstr>
      <vt:lpstr>Macro-Financial System of Systems</vt:lpstr>
      <vt:lpstr>Hierarchical Nature of Standards, Codes, Rules, Administrative Law, Legislative Law </vt:lpstr>
      <vt:lpstr>Legal Theory of Finance  – Katherina Pistor, Columbia Law School (2013)</vt:lpstr>
      <vt:lpstr>How Simple Principles Determine Macro-outcomes:  Risk Shift vs Risk Share</vt:lpstr>
      <vt:lpstr>Slide 30</vt:lpstr>
      <vt:lpstr>Political Economy of Social Choice</vt:lpstr>
      <vt:lpstr>Do Individual Decisions Add Up to Same Group Decisions: Lessons from Physics</vt:lpstr>
      <vt:lpstr>Econophysics Model of Inter-relationship between Money, Inequality and Stability</vt:lpstr>
      <vt:lpstr>Yakovenko Model of Money Exchange (2007) </vt:lpstr>
      <vt:lpstr>Simulation Model Shows that Expanded Monetary Distribution is Unstable</vt:lpstr>
      <vt:lpstr>Slide 36</vt:lpstr>
      <vt:lpstr>Economic Evolution is result of Three Interlinked Processes – Eric Beinhocker (2005)</vt:lpstr>
      <vt:lpstr>Smart Statecraft Shapes Outcome of Qualitative Growth</vt:lpstr>
      <vt:lpstr>Slide 39</vt:lpstr>
      <vt:lpstr>Financial Market Systemic Risks Originate from Interactions Among Domestic and Global Participants </vt:lpstr>
      <vt:lpstr>Finance: Engine of Growth or Bubble?</vt:lpstr>
      <vt:lpstr>Sustainable Relations</vt:lpstr>
      <vt:lpstr>How to Deal with Systems Reform? – Donella Meadows, Thinking in Systems, Primer (2008) </vt:lpstr>
      <vt:lpstr>Ecological Systems Go through Adaptive Cycles of Growth and Renewal</vt:lpstr>
      <vt:lpstr>“Governing The Commons: The Evolution of Institutions for Collective Action” –  Elinor Ostrom (1990)  </vt:lpstr>
      <vt:lpstr>Strategic Intervention in Complex Systems –  Finding “Leverage Points” (adapted from Ostrom/Meadows) </vt:lpstr>
      <vt:lpstr>The Next Catastrophe – Charles Perrow, (2011 ed.) Reducing Our Vulnerabilities to Natural, Industrial, and Terrorist Disasters</vt:lpstr>
      <vt:lpstr>Food for Thought</vt:lpstr>
      <vt:lpstr>Slide 49</vt:lpstr>
    </vt:vector>
  </TitlesOfParts>
  <Company>Li &amp; Fung (Trading)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FGIShare</dc:creator>
  <cp:lastModifiedBy>Toshiba</cp:lastModifiedBy>
  <cp:revision>553</cp:revision>
  <cp:lastPrinted>2012-03-14T03:54:06Z</cp:lastPrinted>
  <dcterms:created xsi:type="dcterms:W3CDTF">2012-04-11T07:50:31Z</dcterms:created>
  <dcterms:modified xsi:type="dcterms:W3CDTF">2015-04-22T05:58:53Z</dcterms:modified>
</cp:coreProperties>
</file>